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.jpg" ContentType="image/png"/>
  <Override PartName="/ppt/media/image12.jpg" ContentType="image/png"/>
  <Override PartName="/ppt/media/image13.jpg" ContentType="image/png"/>
  <Override PartName="/ppt/media/image17.jpg" ContentType="image/png"/>
  <Override PartName="/ppt/media/image24.jpg" ContentType="image/png"/>
  <Override PartName="/ppt/media/image33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</p:sldMasterIdLst>
  <p:notesMasterIdLst>
    <p:notesMasterId r:id="rId79"/>
  </p:notesMasterIdLst>
  <p:sldIdLst>
    <p:sldId id="276" r:id="rId5"/>
    <p:sldId id="277" r:id="rId6"/>
    <p:sldId id="432" r:id="rId7"/>
    <p:sldId id="268" r:id="rId8"/>
    <p:sldId id="256" r:id="rId9"/>
    <p:sldId id="258" r:id="rId10"/>
    <p:sldId id="296" r:id="rId11"/>
    <p:sldId id="297" r:id="rId12"/>
    <p:sldId id="262" r:id="rId13"/>
    <p:sldId id="261" r:id="rId14"/>
    <p:sldId id="298" r:id="rId15"/>
    <p:sldId id="264" r:id="rId16"/>
    <p:sldId id="270" r:id="rId17"/>
    <p:sldId id="265" r:id="rId18"/>
    <p:sldId id="269" r:id="rId19"/>
    <p:sldId id="266" r:id="rId20"/>
    <p:sldId id="267" r:id="rId21"/>
    <p:sldId id="462" r:id="rId22"/>
    <p:sldId id="304" r:id="rId23"/>
    <p:sldId id="281" r:id="rId24"/>
    <p:sldId id="305" r:id="rId25"/>
    <p:sldId id="260" r:id="rId26"/>
    <p:sldId id="283" r:id="rId27"/>
    <p:sldId id="263" r:id="rId28"/>
    <p:sldId id="299" r:id="rId29"/>
    <p:sldId id="257" r:id="rId30"/>
    <p:sldId id="259" r:id="rId31"/>
    <p:sldId id="450" r:id="rId32"/>
    <p:sldId id="451" r:id="rId33"/>
    <p:sldId id="452" r:id="rId34"/>
    <p:sldId id="453" r:id="rId35"/>
    <p:sldId id="454" r:id="rId36"/>
    <p:sldId id="455" r:id="rId37"/>
    <p:sldId id="456" r:id="rId38"/>
    <p:sldId id="457" r:id="rId39"/>
    <p:sldId id="458" r:id="rId40"/>
    <p:sldId id="459" r:id="rId41"/>
    <p:sldId id="460" r:id="rId42"/>
    <p:sldId id="271" r:id="rId43"/>
    <p:sldId id="328" r:id="rId44"/>
    <p:sldId id="449" r:id="rId45"/>
    <p:sldId id="463" r:id="rId46"/>
    <p:sldId id="383" r:id="rId47"/>
    <p:sldId id="384" r:id="rId48"/>
    <p:sldId id="434" r:id="rId49"/>
    <p:sldId id="435" r:id="rId50"/>
    <p:sldId id="436" r:id="rId51"/>
    <p:sldId id="437" r:id="rId52"/>
    <p:sldId id="438" r:id="rId53"/>
    <p:sldId id="442" r:id="rId54"/>
    <p:sldId id="441" r:id="rId55"/>
    <p:sldId id="440" r:id="rId56"/>
    <p:sldId id="445" r:id="rId57"/>
    <p:sldId id="444" r:id="rId58"/>
    <p:sldId id="443" r:id="rId59"/>
    <p:sldId id="448" r:id="rId60"/>
    <p:sldId id="447" r:id="rId61"/>
    <p:sldId id="446" r:id="rId62"/>
    <p:sldId id="424" r:id="rId63"/>
    <p:sldId id="352" r:id="rId64"/>
    <p:sldId id="351" r:id="rId65"/>
    <p:sldId id="350" r:id="rId66"/>
    <p:sldId id="349" r:id="rId67"/>
    <p:sldId id="348" r:id="rId68"/>
    <p:sldId id="355" r:id="rId69"/>
    <p:sldId id="356" r:id="rId70"/>
    <p:sldId id="354" r:id="rId71"/>
    <p:sldId id="353" r:id="rId72"/>
    <p:sldId id="358" r:id="rId73"/>
    <p:sldId id="357" r:id="rId74"/>
    <p:sldId id="427" r:id="rId75"/>
    <p:sldId id="323" r:id="rId76"/>
    <p:sldId id="429" r:id="rId77"/>
    <p:sldId id="295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1C1E4-4147-4620-B800-889140B5ED4E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AD3EB-5C22-4A67-9E9C-D80A8EBC5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86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F6B7CE2B-E152-F3EB-9724-FFDD508D8E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3DC7B1A1-1831-A963-1D00-E2702263AD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85779E1D-9B77-3F15-1B8F-05E983CA16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76858D-16E6-44CE-A0BB-73B61630365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462E1D80-0818-4B55-A030-C7D709A546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95355114-DA71-44D7-9D7E-79493B069D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86E019D8-FD59-4BC0-855E-EB07BC4EF4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4F7A300-CF70-4767-8ABD-1D9593D6D4A3}" type="slidenum">
              <a:rPr lang="en-US" altLang="en-US" smtClean="0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60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AC6C474A-A0FD-4A69-1653-BFA358F2A9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68D19292-A583-F825-771A-278FD033B8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1FF5D833-D245-86D7-B38D-E9DA2706C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6683B6-1B8F-4738-8D13-2A72BCFCC031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AC6C474A-A0FD-4A69-1653-BFA358F2A9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68D19292-A583-F825-771A-278FD033B8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1FF5D833-D245-86D7-B38D-E9DA2706C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6683B6-1B8F-4738-8D13-2A72BCFCC031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64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hape 104">
            <a:extLst>
              <a:ext uri="{FF2B5EF4-FFF2-40B4-BE49-F238E27FC236}">
                <a16:creationId xmlns:a16="http://schemas.microsoft.com/office/drawing/2014/main" id="{EE20A10E-6843-E91C-370D-615CAC8C277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Shape 105">
            <a:extLst>
              <a:ext uri="{FF2B5EF4-FFF2-40B4-BE49-F238E27FC236}">
                <a16:creationId xmlns:a16="http://schemas.microsoft.com/office/drawing/2014/main" id="{5AE23D81-D903-15F3-EB92-7843BBC22F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4340" name="Shape 106">
            <a:extLst>
              <a:ext uri="{FF2B5EF4-FFF2-40B4-BE49-F238E27FC236}">
                <a16:creationId xmlns:a16="http://schemas.microsoft.com/office/drawing/2014/main" id="{B6E6A128-95E6-DBA3-8FF3-D7C33726A1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fld id="{770F6DD6-693A-4EC6-8D37-EC1F3A78F21A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  <a:tabLst/>
                <a:defRPr/>
              </a:pPr>
              <a:t>43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hape 111">
            <a:extLst>
              <a:ext uri="{FF2B5EF4-FFF2-40B4-BE49-F238E27FC236}">
                <a16:creationId xmlns:a16="http://schemas.microsoft.com/office/drawing/2014/main" id="{FB834BA0-1C1E-7AB6-59AC-3452F4A5226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Shape 112">
            <a:extLst>
              <a:ext uri="{FF2B5EF4-FFF2-40B4-BE49-F238E27FC236}">
                <a16:creationId xmlns:a16="http://schemas.microsoft.com/office/drawing/2014/main" id="{448F2081-4461-ECF2-E848-AF7F6DA5E2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388" name="Shape 113">
            <a:extLst>
              <a:ext uri="{FF2B5EF4-FFF2-40B4-BE49-F238E27FC236}">
                <a16:creationId xmlns:a16="http://schemas.microsoft.com/office/drawing/2014/main" id="{03C9F9CD-68F9-18AE-FC73-342C31AAF9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fld id="{F7027F21-C8DD-4B2A-97FF-8EC5584ECEFA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  <a:tabLst/>
                <a:defRPr/>
              </a:pPr>
              <a:t>44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9FDF128A-1608-58B3-BE69-332AA25A11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4B239155-FFFC-AE6F-6B29-C46CFC750C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AFC6B10-8689-FB96-6657-88D1AC213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7F828-DA6F-4EC6-9842-C8108103400B}" type="slidenum">
              <a:rPr kumimoji="0" lang="en-US" altLang="en-US" sz="12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0CE6AD4C-A0F0-06C2-81AC-2EFBCE9A7A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1C62A936-3EB9-0983-964A-FDD0307A49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75F1AB4B-E455-A71B-B3A8-0598FD165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5F3E29-5ABD-4EEE-8CA7-48E1A2D820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2E94DAD2-A8BC-DEC5-08B2-FCBE22AAFC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DC54891C-AFC5-984A-886F-ACB4C9B606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A9F75032-5DBB-D4CC-4049-629490AE58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E0A2F2-6293-4845-A5DF-7D84D715401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0C6A4E43-1CCB-4F7B-8999-1FE8391636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4E350B53-0E05-4FC7-8442-08D49ADCC8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64EBB0DD-D2FE-46B6-BC3F-FE8EAB07AB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419F26-6F3B-4D19-A07C-7E4B033E7F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59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0C6A4E43-1CCB-4F7B-8999-1FE8391636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4E350B53-0E05-4FC7-8442-08D49ADCC8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64EBB0DD-D2FE-46B6-BC3F-FE8EAB07AB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419F26-6F3B-4D19-A07C-7E4B033E7F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0C6A4E43-1CCB-4F7B-8999-1FE8391636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4E350B53-0E05-4FC7-8442-08D49ADCC8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64EBB0DD-D2FE-46B6-BC3F-FE8EAB07AB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419F26-6F3B-4D19-A07C-7E4B033E7F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00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89BBFA77-B867-5114-A408-85360A7F7C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B382AC77-8ED3-F155-430C-A768E9E094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A0CC914E-36D6-01B2-5CA9-B0797614F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201980-2C2E-48D5-B5CB-3ED9F573E2C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FDFA8493-FD01-699C-F18E-7C286AEB8B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B6B061B-D926-BB4C-872B-66ED869A72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F770F49B-4A42-0A74-3222-C987F5F6F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17D443-3CAE-40FF-BFB8-AE1911292189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9E40DEAE-2574-D588-63B8-D9912EB8FF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A7AE9D2-8642-034A-8113-3284E17B96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29BC8B4B-53D6-E0AB-1B1C-7A5B36C2D9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B23CF9-3C7A-4A45-84DA-3B9B71C581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5FDA30C-C956-40A9-9B53-94424E5E55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10882B9-044D-4A24-92DA-ED6A2DAA48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E09B36ED-6D88-4CFC-A006-1D7C761080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A6BA4-4690-4034-B8E4-28658B523E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914400" y="1981200"/>
            <a:ext cx="103632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1D9861-EBF5-A011-46AC-CAA47DAFE2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7BC44C-7B14-2F43-0CF8-D0C1EF2C96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7FC925-412B-A29E-860B-863CA2BB5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81FBD-44AF-4A35-819E-902ACA6A20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205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29BE75-B156-1DD1-645E-0DA7027961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829ED7-A4BF-E824-CBDA-293906700E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77B1BE-B8B3-8120-F1A0-5237273D68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1E65EC-5D4B-4FBD-9D0A-977CC09127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89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60C419-98D1-70C7-F225-FF3E96A341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F54553-0A5B-9E40-741A-B4C47045ED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F0FFA3-1A55-1E48-7A27-9BA3CDA8A3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E64C10-6F67-4AEE-8609-C32DC65070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556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2167" y="228601"/>
            <a:ext cx="11387667" cy="587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DE9252-219B-FB57-7F58-1413A3664C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519D917-161E-5F68-7A4A-6247BE6800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76B806-DE6B-0052-1C28-295E5967A0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16BB5-6956-4BF6-8EE9-8B64EDE6C4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546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A882-7854-4083-8071-832E828A5FF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7C4D-D459-46EE-9D25-0F041D489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5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A882-7854-4083-8071-832E828A5FF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7C4D-D459-46EE-9D25-0F041D489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3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A882-7854-4083-8071-832E828A5FF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7C4D-D459-46EE-9D25-0F041D489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50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A882-7854-4083-8071-832E828A5FF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7C4D-D459-46EE-9D25-0F041D489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72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A882-7854-4083-8071-832E828A5FF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7C4D-D459-46EE-9D25-0F041D489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6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A882-7854-4083-8071-832E828A5FF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7C4D-D459-46EE-9D25-0F041D489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56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A882-7854-4083-8071-832E828A5FF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7C4D-D459-46EE-9D25-0F041D489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5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97957F-0896-39BA-3438-D124B5FADB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5C0E00-C92D-2A57-41E6-EDFA2B26E2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801816-D076-FF1A-308B-4100D11DE6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CED04-364D-4B91-8CE0-91AFB4EC8E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255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A882-7854-4083-8071-832E828A5FF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7C4D-D459-46EE-9D25-0F041D489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25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A882-7854-4083-8071-832E828A5FF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7C4D-D459-46EE-9D25-0F041D489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54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A882-7854-4083-8071-832E828A5FF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7C4D-D459-46EE-9D25-0F041D489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5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A882-7854-4083-8071-832E828A5FF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57C4D-D459-46EE-9D25-0F041D489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48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914400" y="1981200"/>
            <a:ext cx="103632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BF9F04-58EA-4FFF-BE17-916EF1415C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FA655F-9FEA-438E-9E59-6EB7378C13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3520D9-CD49-4FA0-ADE2-96453D57E6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EAEDBA-00D4-46B4-B8F0-9288606E90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99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3DD32F-AB7F-4177-AF18-70CE345AFC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3C1C1E-393B-43AA-9FBF-1B56234F41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FBD0F3-0DF8-4EAC-B2D3-72ABE85EF4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70C317-1971-4E18-A9EC-39EE543DB6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763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09E256-94F3-44FF-BE10-F6562AC7EF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CAC15B-E9FD-4B5D-86A2-FC7063B85A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60F9A9-94A3-49AE-8058-FEF08EE352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A07BF-05EC-4948-B561-8B8A4C0CAF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286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A85BB8-223F-4BBE-92EF-A5C55C9CB9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4A134F-2452-4738-A610-D27B29254D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2ABE8-468E-4046-A6AC-50EEDD16DE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EB7F8B-052E-46F8-9D15-F47702871E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355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279DDBE-F953-4FFE-B330-2106436C38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C654C47-5A7B-4956-85B4-4D77A20D9E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036B9D3-8A4D-48CE-88CB-4FE17DAEFB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C317F-14B4-4368-850B-B1DEBABE01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225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15E2E04-A696-4CDC-AD13-3F110F86FE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D6E2C5C-0E7F-442D-8222-D359AE38C5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FFCBF55-D239-4296-8DCC-F5563136B2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D8AA5F-E28F-424A-984C-EB3DB3652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19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03D339-A9C7-9550-C12F-77BF8E5150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BC36A7-725F-4EF0-A579-CE695CED29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AE8A54-7F7A-6BC3-7A29-4621BB048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C4A9EB-4172-4C46-9EE5-CB31FB9448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419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9195224-AC15-4484-8793-963F4A2DF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227B98-E61F-48E4-8637-99F05212C2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A53CD9-345A-4009-BFD3-3E9F196558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1C4E2-6AF4-4A50-938E-3221D4A57B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774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19271F-0A96-429A-BF0C-F3940BF3A0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EDDB8-26BE-4599-A375-07DB82272E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46BD8-51CA-4C80-A823-96743F69C7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5D79E-84CC-4999-9E30-170ADABB6E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196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BADD38-F6D5-4C63-9234-A7CB92711B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DE2736-4413-4566-B3E1-9654361D13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515758-6D75-43A2-981F-F718034448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A319D9-2A87-410C-9B38-2841688BC6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698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6ECD75-2336-4267-8CAF-5317E6AD41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F3F4A6-8270-4B5C-8CE3-08A79235D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0B2BD0-80E2-4963-A88E-F5339876A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09EC9-9010-4BCA-A260-6A4D1891C8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304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4F9BF4-BFFE-415F-AC2E-A16B3AB941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19D09C-A6A9-4BBA-88C4-B17E35F2B1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49BDFD-48EE-4250-A4B5-6142056BCE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54E381-549C-45D0-B0CD-BF1CC411EB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3113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2167" y="228601"/>
            <a:ext cx="11387667" cy="587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B6B73EC-B226-4F22-8197-D461E4E282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AE655DB-2EC1-418A-99EB-811827C95F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3A770B-D8FA-4F98-9FAD-E8337838BF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2103E5-242E-4F80-8C05-2D528893E7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3765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914400" y="1981200"/>
            <a:ext cx="103632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8FCEB2-3ED5-B678-598A-D1998ABD05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FF8B15-49D3-5CE4-23ED-150F47632A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383934-1ECC-C9D3-A840-AA3231DA3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CC45E-9FE3-440D-9765-EDF4DB6431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438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4712C5-9F05-114F-E461-0BA3FD3F87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362066-FA1D-B10A-B69A-61D860F34D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00FDCF-C04C-049B-63DA-F28E477C9F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0F7BA-6E3A-4776-8FF3-4DEE2E1267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385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CE7E57-AFBD-1691-08FB-A2654F6FDB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0F2BD7-5D7E-8C89-2C03-244152C6F7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46EA29-9A8F-7496-F6C3-B455471B0D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379C0-4889-4E1A-8F1D-3E26C9D60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075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B00855-EDBB-97F4-27E7-3D291C90AF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D7FFB3-92E9-BEE7-C6F7-02152A5510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F751F-80E9-C5BF-D14C-4335C86D33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5A900-8B83-4EDA-9869-FB3FFCD5EA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32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05F17C-0B3A-88F7-A5CC-DE4FD7F0C3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14F2DD-EF81-482B-A467-8707DF52A9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4B39DA-6062-69FF-F69E-402729A95C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1DE40-3462-496D-9B7F-60B8A10C0A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7934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DB31CA-8673-69A4-1925-0A2C05C715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3EB778-499C-31FB-B511-02EA3DBA2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7ECC2C-19B7-63B5-BA49-13794605E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0D9E7-0FB6-4916-89CD-321F681EB8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4309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96FCA59-912A-6241-C29A-3F2F46D1D6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4FADA0A-A39E-F5E9-A44A-D3C1EFEC40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BA0EB2-A5D5-3BE9-34EA-765A471C25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ABB49-8D8E-4C96-B91B-91DD77EEBD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297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0BA611-C55B-8645-8BE5-3CDD96CDDB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697FEF4-5FDA-8D1D-0D95-918BBB779D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F1B2A3-DC95-BCA7-63AA-F8D083B0A8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DFFF9-1A43-46B0-B64B-A2966A8686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216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C1B79E-4E09-A344-5DF1-5B540276D0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34FE81-2384-67B8-975F-240D7C5E99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0F479-B3D7-E310-3F8C-801F401945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7D519-1BE3-4B79-9397-C8EA0A1FC6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8560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78BE25-434B-5569-4E93-E3B31828E6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F662DA-A8AA-2F87-8FE6-E20B071211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9502F-1057-499F-711A-69C419EA88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85098-808D-41F9-BC15-E44F4CC665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1700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231FAF-B155-DAFD-7DC6-E3E2969F1C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CFAB32-9199-C68A-9BF5-9F42DFED2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C4A110-1849-728E-C2C6-4321E2BC3D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BCBF9-8BE7-4B74-A280-38A6E3ECB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8047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FBCC1D-C728-3311-B5F6-A935AD85C7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76BAE8-0B7A-2BCB-9379-A5F28D80E4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BBD93E-E154-8874-1C67-7374E123E9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58CB5-9E69-4820-8969-2B9EED2EAE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6054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2167" y="228601"/>
            <a:ext cx="11387667" cy="587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BAAB388-D91F-1E5A-9799-A219018F36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6FC7E79-8292-F191-077C-4C76FA29A6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DB35B3-8675-DD80-779E-8E44170ED1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9EB33-173D-4E55-AB05-B6541C6769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072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2C6748-6137-BF9F-1E5D-28C9D62401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DB446B-21AE-CFA2-C956-BFC6145065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BC3401-48A1-6E7D-DBB0-422A3E3AC1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723BB-D505-4E91-AB4C-060C0BFBF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99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250CE30-02B0-504A-7851-024BB3E6F1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33B79AD-DA2D-89E5-CEF6-4154C8270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37ACF3-16AD-076D-1228-DE48FFD91A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22A0A-9E10-4E77-B872-B0D754D3E1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94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C1A6C3-1189-CE47-957F-1BAEDC9DF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790F80-7683-447C-3944-1C34C1F4BB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2CF5500-B640-B6C1-2E4C-055C805F4B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753BCA-34FA-4D28-83A8-B572074046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259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D48D053-6F06-04A2-78C2-29417CB6A1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387E99-75BA-B520-0794-C05D41C173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761B01A-E34F-5C98-98A9-BDC3681159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E8C67-A6BC-4EEF-A898-84DC5D8E6B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702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E9CC3F-CA1B-7A2E-3A3B-B0DB536026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62E23C-8EF5-C178-3413-E454AEC425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5A5A87-5DA5-6A6C-5558-3DB9C4CADB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00000-DC6D-4079-9396-239BFB3D5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78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9F2ABD-9C86-ECE1-361E-75C1AAADF0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917666-61B5-AF04-0F96-77621FCE24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7D5DF6-454F-AE04-3853-72F957006E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00852-D941-4B9B-B7A1-E46E99DCDF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402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FB3E6B2A-D278-4B2C-9698-AF25154C1BA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1"/>
            <a:ext cx="11347451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F4B3BA2-5509-4EA7-B50E-BA94E6E1B12D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76401"/>
            <a:ext cx="11387667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DE55037E-8A5E-47FF-B849-2884D4B91AB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5225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91BE25A4-7B8E-4C63-A717-35395ECDED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5FEB8B7D-205E-4417-BEC9-BB0FD21403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1107D41-A659-4CEF-BE9F-165E3D8F53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4806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A882-7854-4083-8071-832E828A5FF1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57C4D-D459-46EE-9D25-0F041D489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9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FB3E6B2A-D278-4B2C-9698-AF25154C1BA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1"/>
            <a:ext cx="11347451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F4B3BA2-5509-4EA7-B50E-BA94E6E1B12D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76401"/>
            <a:ext cx="11387667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DE55037E-8A5E-47FF-B849-2884D4B91AB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5225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91BE25A4-7B8E-4C63-A717-35395ECDEDE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5FEB8B7D-205E-4417-BEC9-BB0FD21403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E0421C8D-C4B2-4E7B-B2B8-13C79CEA6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010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28D9A600-D764-CE9E-7A95-60C4E5F521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1"/>
            <a:ext cx="11347451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62CC9E6-4617-24B6-5542-F2C6118F9B55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76401"/>
            <a:ext cx="11387667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B09A7324-A71A-FA0A-9464-5037CAD305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5225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ED200E82-A86A-2FA8-C8FD-7DE6A6E1A5C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F93DE1EC-9B61-116F-7730-19D8A26476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3DFC067-F052-4662-A2C5-7A653DA2A7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12437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eepzoom.com/" TargetMode="External"/><Relationship Id="rId2" Type="http://schemas.openxmlformats.org/officeDocument/2006/relationships/hyperlink" Target="https://tidesandcurrents.noaa.gov/" TargetMode="Externa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4B8B4E27-3725-765C-DC75-510B7E7A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4" y="514350"/>
            <a:ext cx="584517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1C7EA0E-5650-44B8-B360-D111DC51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076" y="2063970"/>
            <a:ext cx="8994524" cy="359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5328" y="285285"/>
            <a:ext cx="524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CHINES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1862" y="1270575"/>
            <a:ext cx="3342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Barrel vs. box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7917" y="369307"/>
            <a:ext cx="455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Shape makes a difference</a:t>
            </a:r>
          </a:p>
        </p:txBody>
      </p:sp>
    </p:spTree>
    <p:extLst>
      <p:ext uri="{BB962C8B-B14F-4D97-AF65-F5344CB8AC3E}">
        <p14:creationId xmlns:p14="http://schemas.microsoft.com/office/powerpoint/2010/main" val="2086657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0FE8421-6427-4418-8188-02870C69F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14" y="1844565"/>
            <a:ext cx="10306362" cy="346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83058" y="690320"/>
            <a:ext cx="4198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Shape makes a difference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5686096" y="567210"/>
            <a:ext cx="15856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Edging</a:t>
            </a:r>
          </a:p>
        </p:txBody>
      </p:sp>
    </p:spTree>
    <p:extLst>
      <p:ext uri="{BB962C8B-B14F-4D97-AF65-F5344CB8AC3E}">
        <p14:creationId xmlns:p14="http://schemas.microsoft.com/office/powerpoint/2010/main" val="2614078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50" y="1237669"/>
            <a:ext cx="5707117" cy="3038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5541" y="456798"/>
            <a:ext cx="6117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SEA KAYAK PADDLES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9352" y="1340069"/>
            <a:ext cx="138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4882" y="1007160"/>
            <a:ext cx="3682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Styles - asymmetric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/>
          <a:stretch/>
        </p:blipFill>
        <p:spPr>
          <a:xfrm>
            <a:off x="8449552" y="1894649"/>
            <a:ext cx="3142578" cy="904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6" b="35893"/>
          <a:stretch/>
        </p:blipFill>
        <p:spPr>
          <a:xfrm>
            <a:off x="7754882" y="2880420"/>
            <a:ext cx="3837247" cy="12413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16" t="30431" r="100334" b="21266"/>
          <a:stretch/>
        </p:blipFill>
        <p:spPr>
          <a:xfrm>
            <a:off x="3034462" y="4737034"/>
            <a:ext cx="4020207" cy="17237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6"/>
          <a:stretch/>
        </p:blipFill>
        <p:spPr>
          <a:xfrm>
            <a:off x="7754882" y="4067950"/>
            <a:ext cx="4490982" cy="18422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1" t="37487" b="37486"/>
          <a:stretch/>
        </p:blipFill>
        <p:spPr>
          <a:xfrm rot="10800000">
            <a:off x="-69376" y="5282717"/>
            <a:ext cx="7524312" cy="11470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9" b="20856"/>
          <a:stretch/>
        </p:blipFill>
        <p:spPr>
          <a:xfrm>
            <a:off x="7862637" y="5658397"/>
            <a:ext cx="3778799" cy="10574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39802" y="1852595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Touring low angle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55011" y="2756996"/>
            <a:ext cx="2359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Touring high angle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60761" y="3979253"/>
            <a:ext cx="293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Performance high angle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680626" y="5098051"/>
            <a:ext cx="1375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Greenland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600216" y="5262752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Wing</a:t>
            </a:r>
          </a:p>
        </p:txBody>
      </p:sp>
    </p:spTree>
    <p:extLst>
      <p:ext uri="{BB962C8B-B14F-4D97-AF65-F5344CB8AC3E}">
        <p14:creationId xmlns:p14="http://schemas.microsoft.com/office/powerpoint/2010/main" val="2072003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2B16D-FAD6-4840-BD49-D0CC4643B12D}"/>
              </a:ext>
            </a:extLst>
          </p:cNvPr>
          <p:cNvSpPr txBox="1"/>
          <p:nvPr/>
        </p:nvSpPr>
        <p:spPr>
          <a:xfrm>
            <a:off x="3168161" y="298939"/>
            <a:ext cx="585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Paddles – Feathered vs.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Unfeathered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(Matched)</a:t>
            </a:r>
          </a:p>
        </p:txBody>
      </p:sp>
      <p:pic>
        <p:nvPicPr>
          <p:cNvPr id="1026" name="Picture 2" descr="Kayak Paddles: How to Choose | REI Co-op">
            <a:extLst>
              <a:ext uri="{FF2B5EF4-FFF2-40B4-BE49-F238E27FC236}">
                <a16:creationId xmlns:a16="http://schemas.microsoft.com/office/drawing/2014/main" id="{97EAFA8D-8918-4A83-8156-0632FB030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61" y="879231"/>
            <a:ext cx="5263662" cy="263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yak Paddles - Feathering and Ferrules | Paddling.com">
            <a:extLst>
              <a:ext uri="{FF2B5EF4-FFF2-40B4-BE49-F238E27FC236}">
                <a16:creationId xmlns:a16="http://schemas.microsoft.com/office/drawing/2014/main" id="{FFA4FA44-4D2B-42FC-8949-07C49183A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55" y="3639961"/>
            <a:ext cx="5387560" cy="271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318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132521"/>
            <a:ext cx="398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PFD’s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(personal floatation devices)</a:t>
            </a:r>
          </a:p>
        </p:txBody>
      </p:sp>
      <p:sp>
        <p:nvSpPr>
          <p:cNvPr id="3" name="Rectangle 2"/>
          <p:cNvSpPr/>
          <p:nvPr/>
        </p:nvSpPr>
        <p:spPr>
          <a:xfrm>
            <a:off x="7099300" y="1503774"/>
            <a:ext cx="4178300" cy="5106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4472C4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III is most applicable to sea kayaking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4472C4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Fit low and tight – shouldn’t ride up around 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4472C4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Unrestricted arm movement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4472C4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in  sizes and women’s models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Will:</a:t>
            </a:r>
          </a:p>
          <a:p>
            <a:pPr marL="8001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 keep you on the surface</a:t>
            </a:r>
          </a:p>
          <a:p>
            <a:pPr marL="8001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70AD47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 you to set up for self or assisted rescue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Won’t:</a:t>
            </a:r>
          </a:p>
          <a:p>
            <a:pPr marL="8001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 your face out of the water if you are unconscious</a:t>
            </a:r>
          </a:p>
          <a:p>
            <a:pPr marL="800100" marR="0" lvl="1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Keep your face from periodically going under in rough conditions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2" y="1906743"/>
            <a:ext cx="1816100" cy="181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52" y="1711250"/>
            <a:ext cx="1861448" cy="1861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388" y="3130550"/>
            <a:ext cx="1587608" cy="1936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1"/>
          <a:stretch/>
        </p:blipFill>
        <p:spPr>
          <a:xfrm>
            <a:off x="845232" y="5400364"/>
            <a:ext cx="1662012" cy="13826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914" y="4757561"/>
            <a:ext cx="1917700" cy="1917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782" y="1126475"/>
            <a:ext cx="2527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Type 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Offshore Life Jacket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28148" y="1116175"/>
            <a:ext cx="2871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Type II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Near Shore Life Jacket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78617" y="2443281"/>
            <a:ext cx="2628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Type III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Floatation Aid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480" y="4533337"/>
            <a:ext cx="2769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Type IV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Throwable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Device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07214" y="4220411"/>
            <a:ext cx="2527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Type 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Inflated Hybrid</a:t>
            </a:r>
          </a:p>
        </p:txBody>
      </p:sp>
    </p:spTree>
    <p:extLst>
      <p:ext uri="{BB962C8B-B14F-4D97-AF65-F5344CB8AC3E}">
        <p14:creationId xmlns:p14="http://schemas.microsoft.com/office/powerpoint/2010/main" val="2506315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3623" y="233104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SPRAY SKIRTS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9" y="325437"/>
            <a:ext cx="4064000" cy="406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9" b="7634"/>
          <a:stretch/>
        </p:blipFill>
        <p:spPr>
          <a:xfrm>
            <a:off x="3714962" y="3096448"/>
            <a:ext cx="4000673" cy="3441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9413" y="2357437"/>
            <a:ext cx="339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Spray skirts have two sizes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30525" y="3835439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Cockpit rim size</a:t>
            </a:r>
          </a:p>
        </p:txBody>
      </p:sp>
      <p:sp>
        <p:nvSpPr>
          <p:cNvPr id="9" name="Rectangle 8"/>
          <p:cNvSpPr/>
          <p:nvPr/>
        </p:nvSpPr>
        <p:spPr>
          <a:xfrm>
            <a:off x="190500" y="325437"/>
            <a:ext cx="146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Tunnel size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659300" y="694769"/>
            <a:ext cx="512513" cy="3212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928314" y="3717706"/>
            <a:ext cx="914400" cy="2354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3310" y="4109263"/>
            <a:ext cx="123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All nylon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54410" y="6229272"/>
            <a:ext cx="163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All neoprene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634" y="1096704"/>
            <a:ext cx="3862637" cy="319722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218084" y="4478595"/>
            <a:ext cx="19191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Neoprene deck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Nylon tunnel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926505" y="1333186"/>
            <a:ext cx="122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704786" y="1096704"/>
            <a:ext cx="1119352" cy="691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23720" y="855384"/>
            <a:ext cx="436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Keeping you dry and water out of the kayak in rough conditions</a:t>
            </a:r>
          </a:p>
        </p:txBody>
      </p:sp>
    </p:spTree>
    <p:extLst>
      <p:ext uri="{BB962C8B-B14F-4D97-AF65-F5344CB8AC3E}">
        <p14:creationId xmlns:p14="http://schemas.microsoft.com/office/powerpoint/2010/main" val="3184130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8200" y="4191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PUMPS AND PADDLE FLOATS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130300"/>
            <a:ext cx="374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Rescue Tools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2303">
            <a:off x="2024864" y="2107907"/>
            <a:ext cx="776018" cy="374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3122">
            <a:off x="5724524" y="2126865"/>
            <a:ext cx="2606675" cy="3702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0"/>
          <a:stretch/>
        </p:blipFill>
        <p:spPr>
          <a:xfrm>
            <a:off x="8572500" y="1361132"/>
            <a:ext cx="3121152" cy="1564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7100" y="6146800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Should have foam floatation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392566" y="6130680"/>
            <a:ext cx="282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air chambers are better</a:t>
            </a:r>
          </a:p>
        </p:txBody>
      </p:sp>
    </p:spTree>
    <p:extLst>
      <p:ext uri="{BB962C8B-B14F-4D97-AF65-F5344CB8AC3E}">
        <p14:creationId xmlns:p14="http://schemas.microsoft.com/office/powerpoint/2010/main" val="3791397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2808" y="170745"/>
            <a:ext cx="9474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Required and Recommended Equipment For Kayakers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0900" y="797510"/>
            <a:ext cx="70231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Sea Kayak Related Equipment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Sea kayak with flotation in both ends.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Paddle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Bilge pump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Paddle float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Spray skirt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USCG approved PFD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Appropriate attire for the conditions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Whistle</a:t>
            </a:r>
          </a:p>
          <a:p>
            <a:pPr marL="0" marR="0" lvl="0" indent="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Flares (open water beyond Puget Sound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Hood Canal)</a:t>
            </a:r>
          </a:p>
        </p:txBody>
      </p:sp>
      <p:sp>
        <p:nvSpPr>
          <p:cNvPr id="4" name="Rectangle 3"/>
          <p:cNvSpPr/>
          <p:nvPr/>
        </p:nvSpPr>
        <p:spPr>
          <a:xfrm>
            <a:off x="850900" y="3746768"/>
            <a:ext cx="6523458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Sea Kayaking Ten Essentials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1.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Navigation (Chart and compass)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2.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Spare clothing in a dry bag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3.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4.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5.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First aid supplies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6.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Lighter or waterproof matches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7.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Sun protection (sun screen, hat, sunglasses w/retainer).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8.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Illumination (flashlight or headlamp)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9.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Emergency shelter appropriate for the trip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10.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Repair kit appropriate for trip and gear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0" y="797510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Additional Recommended Kayak Equipment (may be required by leader)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Paddle tether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Sponge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Rescue sling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Waterproof jacket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floating tow rope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Wet suit or dry suit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Pogies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or gloves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VHF Radio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Toilet paper, trowel and plastic bag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Spare paddle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Chemical light stick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Deck light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Waterproof wristwatch</a:t>
            </a:r>
          </a:p>
        </p:txBody>
      </p:sp>
    </p:spTree>
    <p:extLst>
      <p:ext uri="{BB962C8B-B14F-4D97-AF65-F5344CB8AC3E}">
        <p14:creationId xmlns:p14="http://schemas.microsoft.com/office/powerpoint/2010/main" val="2789337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C9C0A-86B2-FCAB-4ACC-26BB3DE63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45D3F-7F58-F009-D2DC-3E418BB27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Lifting and carrying boats</a:t>
            </a:r>
          </a:p>
          <a:p>
            <a:r>
              <a:rPr lang="en-US" dirty="0"/>
              <a:t>Stretching</a:t>
            </a:r>
          </a:p>
          <a:p>
            <a:r>
              <a:rPr lang="en-US" dirty="0"/>
              <a:t>Weather</a:t>
            </a:r>
          </a:p>
          <a:p>
            <a:r>
              <a:rPr lang="en-US" dirty="0"/>
              <a:t>Tides &amp; Currents</a:t>
            </a:r>
          </a:p>
          <a:p>
            <a:r>
              <a:rPr lang="en-US" dirty="0"/>
              <a:t>Paddling in COLD water</a:t>
            </a:r>
          </a:p>
        </p:txBody>
      </p:sp>
    </p:spTree>
    <p:extLst>
      <p:ext uri="{BB962C8B-B14F-4D97-AF65-F5344CB8AC3E}">
        <p14:creationId xmlns:p14="http://schemas.microsoft.com/office/powerpoint/2010/main" val="3620377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41A5785-C2EA-49F3-92A2-8D9F556C60B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Paddling in Cold Water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D24B684C-CE24-4AB9-A2C9-30E8B6DE611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402166" y="1392316"/>
            <a:ext cx="11387667" cy="5237083"/>
          </a:xfrm>
        </p:spPr>
        <p:txBody>
          <a:bodyPr/>
          <a:lstStyle/>
          <a:p>
            <a:pPr algn="l"/>
            <a:r>
              <a:rPr lang="en-US" sz="2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Water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Below 60 Degrees</a:t>
            </a:r>
          </a:p>
          <a:p>
            <a:pPr algn="l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cools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times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faster than air</a:t>
            </a:r>
          </a:p>
          <a:p>
            <a:pPr algn="l"/>
            <a:r>
              <a:rPr lang="en-US" sz="2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Hypothermia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aving an abnormally low body [core] temperature</a:t>
            </a:r>
            <a:r>
              <a:rPr lang="en-US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typically one that is dangerously low</a:t>
            </a:r>
          </a:p>
          <a:p>
            <a:pPr algn="l"/>
            <a:r>
              <a:rPr lang="en-US" sz="2400" b="0" i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Stages of Cold Water Immersion</a:t>
            </a:r>
            <a:r>
              <a:rPr lang="en-US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shock response</a:t>
            </a:r>
          </a:p>
          <a:p>
            <a:pPr lvl="1"/>
            <a:r>
              <a:rPr lang="en-US" sz="20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incapacitation 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Hypothermia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Circum-rescue collapse (related to abrupt drop in blood pressure)</a:t>
            </a:r>
          </a:p>
          <a:p>
            <a:r>
              <a:rPr lang="en-US" sz="2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– 10 – 1 Principle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</a:p>
          <a:p>
            <a:pPr lvl="1"/>
            <a:r>
              <a:rPr lang="en-US" sz="20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Breathing control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Meaningful movement</a:t>
            </a:r>
          </a:p>
          <a:p>
            <a:pPr lvl="1"/>
            <a:r>
              <a:rPr lang="en-US" sz="20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Unconsciousness </a:t>
            </a:r>
            <a:endParaRPr lang="en-US" sz="16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sz="2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400" dirty="0">
              <a:hlinkClick r:id="" action="ppaction://noaction"/>
            </a:endParaRPr>
          </a:p>
          <a:p>
            <a:pPr eaLnBrk="1" hangingPunct="1">
              <a:defRPr/>
            </a:pPr>
            <a:endParaRPr lang="en-US" sz="2400" dirty="0">
              <a:hlinkClick r:id="" action="ppaction://noaction"/>
            </a:endParaRPr>
          </a:p>
          <a:p>
            <a:pPr eaLnBrk="1" hangingPunct="1">
              <a:defRPr/>
            </a:pPr>
            <a:endParaRPr lang="en-US" sz="2400" dirty="0">
              <a:hlinkClick r:id="" action="ppaction://noaction"/>
            </a:endParaRPr>
          </a:p>
          <a:p>
            <a:pPr eaLnBrk="1" hangingPunct="1">
              <a:defRPr/>
            </a:pPr>
            <a:endParaRPr lang="en-US" sz="2400" dirty="0">
              <a:hlinkClick r:id="" action="ppaction://noaction"/>
            </a:endParaRPr>
          </a:p>
          <a:p>
            <a:pPr eaLnBrk="1" hangingPunct="1">
              <a:defRPr/>
            </a:pPr>
            <a:endParaRPr lang="en-US" sz="2400" dirty="0">
              <a:hlinkClick r:id="" action="ppaction://noaction"/>
            </a:endParaRPr>
          </a:p>
          <a:p>
            <a:pPr eaLnBrk="1" hangingPunct="1"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051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extLst>
              <a:ext uri="{FF2B5EF4-FFF2-40B4-BE49-F238E27FC236}">
                <a16:creationId xmlns:a16="http://schemas.microsoft.com/office/drawing/2014/main" id="{520A7D0E-999E-4612-AEA0-10DED653CD1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Experience Sea Kayaking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1CE63F4C-E85E-4BB8-8DB8-804702AEB030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SAFELY</a:t>
            </a:r>
          </a:p>
          <a:p>
            <a:pPr eaLnBrk="1" hangingPunct="1">
              <a:defRPr/>
            </a:pPr>
            <a:r>
              <a:rPr lang="en-US"/>
              <a:t>EFFICIENTLY</a:t>
            </a:r>
          </a:p>
          <a:p>
            <a:pPr eaLnBrk="1" hangingPunct="1">
              <a:defRPr/>
            </a:pPr>
            <a:r>
              <a:rPr lang="en-US"/>
              <a:t>WITH MOUNTAINEERS GROUPS</a:t>
            </a:r>
          </a:p>
          <a:p>
            <a:pPr eaLnBrk="1" hangingPunct="1">
              <a:defRPr/>
            </a:pPr>
            <a:r>
              <a:rPr lang="en-US"/>
              <a:t>BEGIN BUILDING SELF SUFFICIENCY</a:t>
            </a:r>
          </a:p>
          <a:p>
            <a:pPr eaLnBrk="1" hangingPunct="1">
              <a:defRPr/>
            </a:pPr>
            <a:r>
              <a:rPr lang="en-US"/>
              <a:t>HAVE FUN – PLAY!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41A5785-C2EA-49F3-92A2-8D9F556C60B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Paddling in Cold Water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D24B684C-CE24-4AB9-A2C9-30E8B6DE611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402167" y="3231472"/>
            <a:ext cx="11387667" cy="105644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u="sng" dirty="0">
                <a:solidFill>
                  <a:srgbClr val="FFFF00"/>
                </a:solidFill>
              </a:rPr>
              <a:t>Flotation:</a:t>
            </a:r>
            <a:r>
              <a:rPr lang="en-US" sz="2400" dirty="0">
                <a:solidFill>
                  <a:srgbClr val="FFFF00"/>
                </a:solidFill>
              </a:rPr>
              <a:t>  </a:t>
            </a:r>
            <a:r>
              <a:rPr lang="en-US" sz="2400" dirty="0"/>
              <a:t>Drowning or hypothermia?</a:t>
            </a:r>
          </a:p>
          <a:p>
            <a:pPr eaLnBrk="1" hangingPunct="1">
              <a:defRPr/>
            </a:pPr>
            <a:r>
              <a:rPr lang="en-US" sz="2400" u="sng" dirty="0">
                <a:solidFill>
                  <a:srgbClr val="FFFF00"/>
                </a:solidFill>
              </a:rPr>
              <a:t>Immersion Protection</a:t>
            </a:r>
            <a:r>
              <a:rPr lang="en-US" sz="2400" dirty="0">
                <a:solidFill>
                  <a:srgbClr val="FFFF00"/>
                </a:solidFill>
              </a:rPr>
              <a:t>:  </a:t>
            </a:r>
            <a:r>
              <a:rPr lang="en-US" sz="2400" dirty="0"/>
              <a:t>Dress for the water temperature   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521F861-CB2D-4293-BED3-7C27A956B36D}"/>
              </a:ext>
            </a:extLst>
          </p:cNvPr>
          <p:cNvGraphicFramePr>
            <a:graphicFrameLocks noGrp="1"/>
          </p:cNvGraphicFramePr>
          <p:nvPr/>
        </p:nvGraphicFramePr>
        <p:xfrm>
          <a:off x="1703526" y="1554164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31725147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7617392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508625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Water Temperature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Unconsciousness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Survival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23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32-40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15-30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30-90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800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30-60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1-3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136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50-60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1-2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1-6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2965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BCFF9FB-5956-4B57-ADEA-858F29A9C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661" y="4216929"/>
            <a:ext cx="2099858" cy="24124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12BE8-6CF4-4CCC-AA54-4763659F1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697" y="4216930"/>
            <a:ext cx="2242351" cy="24124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19F589-89E7-41F8-9D7B-6EDF02E0C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242134" y="4216929"/>
            <a:ext cx="2242350" cy="24124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41A5785-C2EA-49F3-92A2-8D9F556C60B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Paddling in Cold Water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D24B684C-CE24-4AB9-A2C9-30E8B6DE6114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402166" y="1392316"/>
            <a:ext cx="11387667" cy="5237083"/>
          </a:xfrm>
        </p:spPr>
        <p:txBody>
          <a:bodyPr/>
          <a:lstStyle/>
          <a:p>
            <a:pPr algn="l"/>
            <a:r>
              <a:rPr lang="en-US" sz="2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prepared, avoid accidents</a:t>
            </a:r>
            <a:endParaRPr lang="en-US" sz="2400" b="0" i="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2400" b="0" i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as much of your body out of the water as possible</a:t>
            </a:r>
          </a:p>
          <a:p>
            <a:pPr algn="l"/>
            <a:r>
              <a:rPr lang="en-US" sz="2400" b="0" i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H.E.L.P</a:t>
            </a:r>
            <a:r>
              <a:rPr lang="en-US" sz="24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24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 Escape Lessening Posture</a:t>
            </a:r>
          </a:p>
          <a:p>
            <a:pPr algn="l"/>
            <a:r>
              <a:rPr lang="en-US" sz="2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Huddle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or more people</a:t>
            </a:r>
          </a:p>
          <a:p>
            <a:pPr algn="l"/>
            <a:r>
              <a:rPr lang="en-US" sz="2400" b="0" i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I </a:t>
            </a:r>
            <a:r>
              <a:rPr lang="en-US" sz="2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swim to shore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Convection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Vasoconstriction of extremities</a:t>
            </a:r>
          </a:p>
          <a:p>
            <a:pPr algn="l"/>
            <a:r>
              <a:rPr lang="en-US" sz="2400" b="0" i="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Aid</a:t>
            </a:r>
            <a:r>
              <a:rPr lang="en-US" sz="2400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Airway, breathing, CPR if necessary (not dead until warm and dead)</a:t>
            </a:r>
          </a:p>
          <a:p>
            <a:pPr lvl="1"/>
            <a:r>
              <a:rPr lang="en-US" sz="20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revent further heat loss: shelter, rapid warming, dry clothing, blankets, warm water bottle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gentle but be quick</a:t>
            </a:r>
          </a:p>
          <a:p>
            <a:pPr lvl="1"/>
            <a:r>
              <a:rPr lang="en-US" sz="20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Evacuate to hospital</a:t>
            </a:r>
          </a:p>
          <a:p>
            <a:pPr eaLnBrk="1" hangingPunct="1">
              <a:defRPr/>
            </a:pPr>
            <a:endParaRPr lang="en-US" sz="2400" dirty="0">
              <a:hlinkClick r:id="" action="ppaction://noaction"/>
            </a:endParaRPr>
          </a:p>
          <a:p>
            <a:pPr eaLnBrk="1" hangingPunct="1">
              <a:defRPr/>
            </a:pPr>
            <a:endParaRPr lang="en-US" sz="2400" dirty="0">
              <a:hlinkClick r:id="" action="ppaction://noaction"/>
            </a:endParaRPr>
          </a:p>
          <a:p>
            <a:pPr eaLnBrk="1" hangingPunct="1">
              <a:defRPr/>
            </a:pPr>
            <a:endParaRPr lang="en-US" sz="2400" dirty="0">
              <a:hlinkClick r:id="" action="ppaction://noaction"/>
            </a:endParaRPr>
          </a:p>
          <a:p>
            <a:pPr eaLnBrk="1" hangingPunct="1">
              <a:defRPr/>
            </a:pPr>
            <a:endParaRPr lang="en-US" sz="2400" dirty="0">
              <a:hlinkClick r:id="" action="ppaction://noaction"/>
            </a:endParaRPr>
          </a:p>
          <a:p>
            <a:pPr eaLnBrk="1" hangingPunct="1">
              <a:defRPr/>
            </a:pPr>
            <a:endParaRPr lang="en-US" sz="2400" dirty="0">
              <a:hlinkClick r:id="" action="ppaction://noaction"/>
            </a:endParaRPr>
          </a:p>
          <a:p>
            <a:pPr eaLnBrk="1" hangingPunct="1"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2291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8D92849-F17F-4CC4-89D4-96BC6695A1E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Intro to Charts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1B494C41-B506-4844-9AD7-49CDB9B2CC25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Latitude/Longitude</a:t>
            </a:r>
          </a:p>
          <a:p>
            <a:pPr eaLnBrk="1" hangingPunct="1">
              <a:defRPr/>
            </a:pPr>
            <a:r>
              <a:rPr lang="en-US" dirty="0"/>
              <a:t>Scale</a:t>
            </a:r>
          </a:p>
          <a:p>
            <a:pPr eaLnBrk="1" hangingPunct="1">
              <a:defRPr/>
            </a:pPr>
            <a:r>
              <a:rPr lang="en-US" dirty="0"/>
              <a:t>Compass Rose (magnetic variation)</a:t>
            </a:r>
          </a:p>
          <a:p>
            <a:pPr eaLnBrk="1" hangingPunct="1">
              <a:defRPr/>
            </a:pPr>
            <a:r>
              <a:rPr lang="en-US" dirty="0"/>
              <a:t>Depths – Fathoms below MSL</a:t>
            </a:r>
          </a:p>
          <a:p>
            <a:pPr eaLnBrk="1" hangingPunct="1">
              <a:defRPr/>
            </a:pPr>
            <a:r>
              <a:rPr lang="en-US" dirty="0"/>
              <a:t>Heights – Feet above MSL</a:t>
            </a:r>
          </a:p>
          <a:p>
            <a:pPr eaLnBrk="1" hangingPunct="1">
              <a:defRPr/>
            </a:pPr>
            <a:r>
              <a:rPr lang="en-US" dirty="0"/>
              <a:t>Markers</a:t>
            </a:r>
          </a:p>
          <a:p>
            <a:pPr eaLnBrk="1" hangingPunct="1">
              <a:defRPr/>
            </a:pPr>
            <a:r>
              <a:rPr lang="en-US" dirty="0"/>
              <a:t>Symbols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84EB31-5ABD-131E-B251-7C4BAFE91484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247013" y="104777"/>
            <a:ext cx="11748250" cy="6621337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3E6A397-6FE7-45B9-A0FF-8A41B0484F2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Intro to the Compass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28FBCB9-C18F-47DF-96F9-01AFE9A792F1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Deck Compass</a:t>
            </a:r>
          </a:p>
          <a:p>
            <a:pPr lvl="1" eaLnBrk="1" hangingPunct="1">
              <a:defRPr/>
            </a:pPr>
            <a:r>
              <a:rPr lang="en-US" dirty="0"/>
              <a:t>Fixed</a:t>
            </a:r>
          </a:p>
          <a:p>
            <a:pPr lvl="1" eaLnBrk="1" hangingPunct="1">
              <a:defRPr/>
            </a:pPr>
            <a:r>
              <a:rPr lang="en-US" dirty="0"/>
              <a:t>Best for maintaining a course</a:t>
            </a:r>
          </a:p>
          <a:p>
            <a:pPr lvl="1" eaLnBrk="1" hangingPunct="1">
              <a:defRPr/>
            </a:pPr>
            <a:r>
              <a:rPr lang="en-US" dirty="0"/>
              <a:t>Watch out for deviation</a:t>
            </a:r>
          </a:p>
          <a:p>
            <a:pPr lvl="2" eaLnBrk="1" hangingPunct="1">
              <a:defRPr/>
            </a:pPr>
            <a:r>
              <a:rPr lang="en-US" dirty="0"/>
              <a:t>packing metal</a:t>
            </a:r>
          </a:p>
          <a:p>
            <a:pPr eaLnBrk="1" hangingPunct="1">
              <a:defRPr/>
            </a:pPr>
            <a:r>
              <a:rPr lang="en-US" dirty="0"/>
              <a:t>Handheld Compass</a:t>
            </a:r>
          </a:p>
          <a:p>
            <a:pPr lvl="1" eaLnBrk="1" hangingPunct="1">
              <a:defRPr/>
            </a:pPr>
            <a:r>
              <a:rPr lang="en-US" dirty="0"/>
              <a:t>Good backup</a:t>
            </a:r>
          </a:p>
          <a:p>
            <a:pPr lvl="1" eaLnBrk="1" hangingPunct="1">
              <a:defRPr/>
            </a:pPr>
            <a:r>
              <a:rPr lang="en-US" dirty="0"/>
              <a:t>Best for fixing position</a:t>
            </a:r>
          </a:p>
          <a:p>
            <a:pPr lvl="2" eaLnBrk="1" hangingPunct="1">
              <a:defRPr/>
            </a:pPr>
            <a:r>
              <a:rPr lang="en-US" dirty="0"/>
              <a:t>Taking bearings.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5142195F-2146-2E36-C4BE-517374972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371600"/>
            <a:ext cx="269875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00BA9887-4787-273C-A566-ACFBA1852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886201"/>
            <a:ext cx="226536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C11DD91-CC70-454B-A5B0-6B968593D09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Weather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5239046-6969-4855-8792-631D7E3ECF2D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Main concern is wind (and resulting waves)</a:t>
            </a:r>
          </a:p>
          <a:p>
            <a:pPr eaLnBrk="1" hangingPunct="1">
              <a:defRPr/>
            </a:pPr>
            <a:r>
              <a:rPr lang="en-US"/>
              <a:t>Make sure to check the marine forecast</a:t>
            </a:r>
          </a:p>
          <a:p>
            <a:pPr eaLnBrk="1" hangingPunct="1">
              <a:defRPr/>
            </a:pPr>
            <a:r>
              <a:rPr lang="en-US"/>
              <a:t>Review planned route relative to forecast wind (fetch, protection, funelling)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CF289E9-A0EC-4900-A1D1-28137943D7E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Tides &amp; Currents</a:t>
            </a:r>
            <a:br>
              <a:rPr lang="en-US" dirty="0"/>
            </a:br>
            <a:r>
              <a:rPr lang="en-US" dirty="0"/>
              <a:t>(and why you should care)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3B622FF-D2C5-4FD3-A72B-2A2F76292229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598110" y="2215243"/>
            <a:ext cx="11387667" cy="44227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Tides height will affect launches/landings, beaches, shore access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Current speed and direction can have a huge impact on a trip – Good or Bad.</a:t>
            </a:r>
          </a:p>
        </p:txBody>
      </p:sp>
    </p:spTree>
    <p:extLst>
      <p:ext uri="{BB962C8B-B14F-4D97-AF65-F5344CB8AC3E}">
        <p14:creationId xmlns:p14="http://schemas.microsoft.com/office/powerpoint/2010/main" val="2666317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Rot="1" noChangeArrowheads="1"/>
          </p:cNvSpPr>
          <p:nvPr>
            <p:ph type="ctrTitle"/>
          </p:nvPr>
        </p:nvSpPr>
        <p:spPr>
          <a:xfrm>
            <a:off x="2707821" y="440871"/>
            <a:ext cx="5742214" cy="642712"/>
          </a:xfrm>
        </p:spPr>
        <p:txBody>
          <a:bodyPr/>
          <a:lstStyle/>
          <a:p>
            <a:r>
              <a:rPr lang="en-US" altLang="en-US" dirty="0"/>
              <a:t> Tide Height</a:t>
            </a:r>
          </a:p>
        </p:txBody>
      </p:sp>
      <p:sp>
        <p:nvSpPr>
          <p:cNvPr id="31749" name="Rectangle 5"/>
          <p:cNvSpPr>
            <a:spLocks noGrp="1" noRot="1" noChangeArrowheads="1"/>
          </p:cNvSpPr>
          <p:nvPr>
            <p:ph type="subTitle" idx="1"/>
          </p:nvPr>
        </p:nvSpPr>
        <p:spPr>
          <a:xfrm>
            <a:off x="329291" y="1785028"/>
            <a:ext cx="4988379" cy="1752600"/>
          </a:xfrm>
        </p:spPr>
        <p:txBody>
          <a:bodyPr/>
          <a:lstStyle/>
          <a:p>
            <a:pPr algn="l"/>
            <a:endParaRPr lang="en-US" altLang="en-US" sz="1000" dirty="0"/>
          </a:p>
          <a:p>
            <a:pPr algn="l"/>
            <a:r>
              <a:rPr lang="en-US" altLang="en-US" dirty="0"/>
              <a:t>Where did the water go?</a:t>
            </a:r>
          </a:p>
          <a:p>
            <a:pPr algn="l"/>
            <a:endParaRPr lang="en-US" altLang="en-US" dirty="0"/>
          </a:p>
          <a:p>
            <a:pPr algn="l"/>
            <a:endParaRPr lang="en-US" altLang="en-US" dirty="0"/>
          </a:p>
          <a:p>
            <a:pPr algn="l"/>
            <a:endParaRPr lang="en-US" altLang="en-US" sz="4400" dirty="0"/>
          </a:p>
          <a:p>
            <a:pPr algn="l"/>
            <a:r>
              <a:rPr lang="en-US" altLang="en-US" dirty="0"/>
              <a:t>That’s going to be a long walk!</a:t>
            </a:r>
          </a:p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70" y="1425348"/>
            <a:ext cx="6562272" cy="492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30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97" y="257283"/>
            <a:ext cx="9830605" cy="685800"/>
          </a:xfrm>
        </p:spPr>
        <p:txBody>
          <a:bodyPr/>
          <a:lstStyle/>
          <a:p>
            <a:r>
              <a:rPr lang="en-US" dirty="0"/>
              <a:t> Current Speed and Direction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137" y="3686414"/>
            <a:ext cx="3977065" cy="29827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89" y="1292907"/>
            <a:ext cx="4675210" cy="34982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5688" y="1131869"/>
            <a:ext cx="53557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Sometimes, in some places, the water is moving way faster than you might like and maybe in the wrong direction.</a:t>
            </a:r>
          </a:p>
        </p:txBody>
      </p:sp>
    </p:spTree>
    <p:extLst>
      <p:ext uri="{BB962C8B-B14F-4D97-AF65-F5344CB8AC3E}">
        <p14:creationId xmlns:p14="http://schemas.microsoft.com/office/powerpoint/2010/main" val="619276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67" y="1554164"/>
            <a:ext cx="11387667" cy="4422775"/>
          </a:xfrm>
        </p:spPr>
        <p:txBody>
          <a:bodyPr/>
          <a:lstStyle/>
          <a:p>
            <a:r>
              <a:rPr lang="en-US" dirty="0"/>
              <a:t>Every day we have two high tides and two low tides.</a:t>
            </a:r>
          </a:p>
          <a:p>
            <a:endParaRPr lang="en-US" sz="900" dirty="0"/>
          </a:p>
          <a:p>
            <a:r>
              <a:rPr lang="en-US" dirty="0"/>
              <a:t>Every day it is different.</a:t>
            </a:r>
          </a:p>
          <a:p>
            <a:endParaRPr lang="en-US" sz="900" dirty="0"/>
          </a:p>
          <a:p>
            <a:r>
              <a:rPr lang="en-US" dirty="0"/>
              <a:t>Daily range can be 16 ft. or more!</a:t>
            </a:r>
          </a:p>
          <a:p>
            <a:endParaRPr lang="en-US" sz="900" dirty="0"/>
          </a:p>
          <a:p>
            <a:r>
              <a:rPr lang="en-US" dirty="0"/>
              <a:t>All that water has to come from somewhere and return.</a:t>
            </a:r>
          </a:p>
          <a:p>
            <a:endParaRPr lang="en-US" sz="900" dirty="0"/>
          </a:p>
          <a:p>
            <a:r>
              <a:rPr lang="en-US" dirty="0"/>
              <a:t>That means currents, especially in narrow spots – maybe as fast as 5 knots or more!</a:t>
            </a:r>
          </a:p>
          <a:p>
            <a:endParaRPr lang="en-US" sz="900" dirty="0"/>
          </a:p>
          <a:p>
            <a:r>
              <a:rPr lang="en-US" dirty="0"/>
              <a:t>It’s mostly the moon’s fault.</a:t>
            </a:r>
          </a:p>
        </p:txBody>
      </p:sp>
    </p:spTree>
    <p:extLst>
      <p:ext uri="{BB962C8B-B14F-4D97-AF65-F5344CB8AC3E}">
        <p14:creationId xmlns:p14="http://schemas.microsoft.com/office/powerpoint/2010/main" val="4197730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1DD24-8E54-C65C-D1AB-9CDB73F4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Course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C4A06-B2AB-30CC-0238-19DD12515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6-9pm tonight: Classroom session</a:t>
            </a:r>
          </a:p>
          <a:p>
            <a:pPr>
              <a:defRPr/>
            </a:pPr>
            <a:r>
              <a:rPr lang="en-US" dirty="0"/>
              <a:t>1:30-4:30pm Saturday: Wet Exit / Rescues</a:t>
            </a:r>
            <a:endParaRPr lang="en-US" sz="2400" dirty="0"/>
          </a:p>
          <a:p>
            <a:pPr lvl="1">
              <a:defRPr/>
            </a:pPr>
            <a:r>
              <a:rPr lang="en-US" sz="2000" dirty="0"/>
              <a:t>Shelton High School Pool</a:t>
            </a:r>
          </a:p>
          <a:p>
            <a:pPr>
              <a:defRPr/>
            </a:pPr>
            <a:r>
              <a:rPr lang="en-US" dirty="0"/>
              <a:t>5:30-8:30pm Wednesday: Online instruction session</a:t>
            </a:r>
          </a:p>
          <a:p>
            <a:pPr>
              <a:defRPr/>
            </a:pPr>
            <a:r>
              <a:rPr lang="en-US" dirty="0"/>
              <a:t>9:00am-4pm Saturday: Open Water</a:t>
            </a:r>
          </a:p>
          <a:p>
            <a:pPr lvl="1">
              <a:defRPr/>
            </a:pPr>
            <a:r>
              <a:rPr lang="en-US" sz="2000" dirty="0" err="1"/>
              <a:t>Kenneydell</a:t>
            </a:r>
            <a:r>
              <a:rPr lang="en-US" sz="2000" dirty="0"/>
              <a:t> Park, Black Lake</a:t>
            </a:r>
          </a:p>
          <a:p>
            <a:pPr>
              <a:defRPr/>
            </a:pPr>
            <a:r>
              <a:rPr lang="en-US" dirty="0"/>
              <a:t>9:00am-4pm Sunday: Wet Paddle</a:t>
            </a:r>
          </a:p>
          <a:p>
            <a:pPr lvl="1">
              <a:defRPr/>
            </a:pPr>
            <a:r>
              <a:rPr lang="en-US" sz="2000" dirty="0" err="1"/>
              <a:t>Swantown</a:t>
            </a:r>
            <a:r>
              <a:rPr lang="en-US" sz="2000" dirty="0"/>
              <a:t> Boat Ramp</a:t>
            </a:r>
          </a:p>
          <a:p>
            <a:pPr>
              <a:defRPr/>
            </a:pPr>
            <a:r>
              <a:rPr lang="en-US" dirty="0"/>
              <a:t>Experience Paddle</a:t>
            </a:r>
          </a:p>
        </p:txBody>
      </p:sp>
    </p:spTree>
    <p:extLst>
      <p:ext uri="{BB962C8B-B14F-4D97-AF65-F5344CB8AC3E}">
        <p14:creationId xmlns:p14="http://schemas.microsoft.com/office/powerpoint/2010/main" val="2194682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72"/>
          <a:stretch/>
        </p:blipFill>
        <p:spPr>
          <a:xfrm>
            <a:off x="5594077" y="777082"/>
            <a:ext cx="6433127" cy="3200400"/>
          </a:xfrm>
        </p:spPr>
      </p:pic>
      <p:sp>
        <p:nvSpPr>
          <p:cNvPr id="5" name="TextBox 4"/>
          <p:cNvSpPr txBox="1"/>
          <p:nvPr/>
        </p:nvSpPr>
        <p:spPr>
          <a:xfrm>
            <a:off x="124580" y="375558"/>
            <a:ext cx="541080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As the earth orbits the sun once a year, the moon orbits the earth every 28 days.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The earth spins on its axis once every 24 hours.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The moon and the sun pull on the water in the oceans.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Moon on our or the opposing side of earth means high tide.</a:t>
            </a:r>
          </a:p>
          <a:p>
            <a:pPr>
              <a:buClr>
                <a:srgbClr val="FFC000"/>
              </a:buClr>
            </a:pPr>
            <a:r>
              <a:rPr lang="en-US" sz="2400" dirty="0"/>
              <a:t> 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Low tide means the moon is a quarter way around from that.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Everything is a little tilted.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724375" y="4718957"/>
            <a:ext cx="6025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When the moon and sun align, the pull is stronger and tides and currents are bigger.</a:t>
            </a:r>
          </a:p>
        </p:txBody>
      </p:sp>
    </p:spTree>
    <p:extLst>
      <p:ext uri="{BB962C8B-B14F-4D97-AF65-F5344CB8AC3E}">
        <p14:creationId xmlns:p14="http://schemas.microsoft.com/office/powerpoint/2010/main" val="1472233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796" y="330201"/>
            <a:ext cx="11347451" cy="1325563"/>
          </a:xfrm>
        </p:spPr>
        <p:txBody>
          <a:bodyPr/>
          <a:lstStyle/>
          <a:p>
            <a:r>
              <a:rPr lang="en-US" dirty="0"/>
              <a:t>Where does all that water come from?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7" y="1774373"/>
            <a:ext cx="5186783" cy="42672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489" y="2449287"/>
            <a:ext cx="5771758" cy="39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84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know what’s going to happen?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Tide height and current speed are predicted at specific locations – “Tide and current stations”</a:t>
            </a:r>
          </a:p>
          <a:p>
            <a:endParaRPr lang="en-US" sz="1000" dirty="0"/>
          </a:p>
          <a:p>
            <a:r>
              <a:rPr lang="en-US" dirty="0"/>
              <a:t>NOAA makes the predictions based on past data and mathematical models: </a:t>
            </a:r>
            <a:r>
              <a:rPr lang="en-US" dirty="0">
                <a:hlinkClick r:id="rId2"/>
              </a:rPr>
              <a:t>https://tidesandcurrents.noaa.gov/</a:t>
            </a:r>
            <a:endParaRPr lang="en-US" dirty="0"/>
          </a:p>
          <a:p>
            <a:endParaRPr lang="en-US" sz="1000" dirty="0"/>
          </a:p>
          <a:p>
            <a:r>
              <a:rPr lang="en-US" dirty="0"/>
              <a:t>We like the online, graphical tool: </a:t>
            </a:r>
            <a:r>
              <a:rPr lang="en-US" dirty="0">
                <a:hlinkClick r:id="rId3"/>
              </a:rPr>
              <a:t>https://deepzoom.com/</a:t>
            </a:r>
            <a:endParaRPr lang="en-US" dirty="0"/>
          </a:p>
          <a:p>
            <a:endParaRPr lang="en-US" sz="1000" dirty="0"/>
          </a:p>
          <a:p>
            <a:r>
              <a:rPr lang="en-US" dirty="0"/>
              <a:t>Many other apps and tools are available including for mobile devices: </a:t>
            </a:r>
            <a:r>
              <a:rPr lang="en-US" dirty="0">
                <a:solidFill>
                  <a:srgbClr val="FFC000"/>
                </a:solidFill>
              </a:rPr>
              <a:t>Tides &amp; Currents, FLYTOMAP INC (Android)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97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74" y="-179613"/>
            <a:ext cx="11347451" cy="1325563"/>
          </a:xfrm>
        </p:spPr>
        <p:txBody>
          <a:bodyPr/>
          <a:lstStyle/>
          <a:p>
            <a:r>
              <a:rPr lang="en-US" dirty="0"/>
              <a:t>DeepZoom.com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2" b="8636"/>
          <a:stretch/>
        </p:blipFill>
        <p:spPr>
          <a:xfrm>
            <a:off x="244474" y="952500"/>
            <a:ext cx="11733362" cy="5727700"/>
          </a:xfrm>
        </p:spPr>
      </p:pic>
    </p:spTree>
    <p:extLst>
      <p:ext uri="{BB962C8B-B14F-4D97-AF65-F5344CB8AC3E}">
        <p14:creationId xmlns:p14="http://schemas.microsoft.com/office/powerpoint/2010/main" val="3991473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0"/>
            <a:ext cx="11347451" cy="1325563"/>
          </a:xfrm>
        </p:spPr>
        <p:txBody>
          <a:bodyPr/>
          <a:lstStyle/>
          <a:p>
            <a:r>
              <a:rPr lang="en-US" dirty="0"/>
              <a:t>Tidal Terminology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38"/>
          <a:stretch/>
        </p:blipFill>
        <p:spPr>
          <a:xfrm>
            <a:off x="494411" y="1047978"/>
            <a:ext cx="11255207" cy="5597750"/>
          </a:xfrm>
        </p:spPr>
      </p:pic>
    </p:spTree>
    <p:extLst>
      <p:ext uri="{BB962C8B-B14F-4D97-AF65-F5344CB8AC3E}">
        <p14:creationId xmlns:p14="http://schemas.microsoft.com/office/powerpoint/2010/main" val="78080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573" y="81644"/>
            <a:ext cx="11347451" cy="718456"/>
          </a:xfrm>
        </p:spPr>
        <p:txBody>
          <a:bodyPr/>
          <a:lstStyle/>
          <a:p>
            <a:r>
              <a:rPr lang="en-US" dirty="0"/>
              <a:t>Current Terminology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" b="32167"/>
          <a:stretch/>
        </p:blipFill>
        <p:spPr>
          <a:xfrm>
            <a:off x="477573" y="800100"/>
            <a:ext cx="11174790" cy="5894394"/>
          </a:xfrm>
        </p:spPr>
      </p:pic>
    </p:spTree>
    <p:extLst>
      <p:ext uri="{BB962C8B-B14F-4D97-AF65-F5344CB8AC3E}">
        <p14:creationId xmlns:p14="http://schemas.microsoft.com/office/powerpoint/2010/main" val="2706029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09" y="-166233"/>
            <a:ext cx="11347451" cy="1325563"/>
          </a:xfrm>
        </p:spPr>
        <p:txBody>
          <a:bodyPr/>
          <a:lstStyle/>
          <a:p>
            <a:r>
              <a:rPr lang="en-US" dirty="0"/>
              <a:t>Pick a time and place - tides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676" y="881743"/>
            <a:ext cx="11880324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81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180" y="0"/>
            <a:ext cx="11347451" cy="1325563"/>
          </a:xfrm>
        </p:spPr>
        <p:txBody>
          <a:bodyPr/>
          <a:lstStyle/>
          <a:p>
            <a:r>
              <a:rPr lang="en-US" dirty="0"/>
              <a:t>Pick a time and place – current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193" y="1098790"/>
            <a:ext cx="11315438" cy="547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994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865413"/>
          </a:xfrm>
        </p:spPr>
        <p:txBody>
          <a:bodyPr/>
          <a:lstStyle/>
          <a:p>
            <a:r>
              <a:rPr lang="en-US" dirty="0"/>
              <a:t>What this all means to you.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67" y="1284515"/>
            <a:ext cx="11387667" cy="5181599"/>
          </a:xfrm>
        </p:spPr>
        <p:txBody>
          <a:bodyPr/>
          <a:lstStyle/>
          <a:p>
            <a:r>
              <a:rPr lang="en-US" sz="2800" dirty="0"/>
              <a:t>Check tide heights to be sure you have enough beach to land on, but not mud flats that would be a problem.</a:t>
            </a:r>
          </a:p>
          <a:p>
            <a:endParaRPr lang="en-US" sz="800" dirty="0"/>
          </a:p>
          <a:p>
            <a:r>
              <a:rPr lang="en-US" sz="2800" dirty="0"/>
              <a:t>Know the currents where you will be traveling.  Remember that if you paddle at 2 </a:t>
            </a:r>
            <a:r>
              <a:rPr lang="en-US" sz="2800" dirty="0" err="1"/>
              <a:t>kts</a:t>
            </a:r>
            <a:r>
              <a:rPr lang="en-US" sz="2800" dirty="0"/>
              <a:t>., you won’t go anywhere against a 2 kt. current. (But with a 2 kt. current, your ground speed is 4 </a:t>
            </a:r>
            <a:r>
              <a:rPr lang="en-US" sz="2800" dirty="0" err="1"/>
              <a:t>kts</a:t>
            </a:r>
            <a:r>
              <a:rPr lang="en-US" sz="2800" dirty="0"/>
              <a:t>.)</a:t>
            </a:r>
          </a:p>
          <a:p>
            <a:endParaRPr lang="en-US" sz="800" dirty="0"/>
          </a:p>
          <a:p>
            <a:r>
              <a:rPr lang="en-US" sz="2800" dirty="0"/>
              <a:t>Higher current speeds can cause “dynamic” water – rips, </a:t>
            </a:r>
            <a:r>
              <a:rPr lang="en-US" sz="2800" dirty="0" err="1"/>
              <a:t>eddylines</a:t>
            </a:r>
            <a:r>
              <a:rPr lang="en-US" sz="2800" dirty="0"/>
              <a:t>, boils and even whirlpools.</a:t>
            </a:r>
          </a:p>
          <a:p>
            <a:endParaRPr lang="en-US" sz="800" dirty="0"/>
          </a:p>
          <a:p>
            <a:r>
              <a:rPr lang="en-US" sz="2800" dirty="0"/>
              <a:t>A 15 knot wind against a current will double wave heights!</a:t>
            </a:r>
          </a:p>
          <a:p>
            <a:endParaRPr lang="en-US" sz="800" dirty="0"/>
          </a:p>
          <a:p>
            <a:r>
              <a:rPr lang="en-US" sz="2800" dirty="0"/>
              <a:t>Currents in South Sound can be a challenge and an opportunity.</a:t>
            </a:r>
          </a:p>
        </p:txBody>
      </p:sp>
    </p:spTree>
    <p:extLst>
      <p:ext uri="{BB962C8B-B14F-4D97-AF65-F5344CB8AC3E}">
        <p14:creationId xmlns:p14="http://schemas.microsoft.com/office/powerpoint/2010/main" val="2959320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367" y="228601"/>
            <a:ext cx="11347451" cy="1325563"/>
          </a:xfrm>
        </p:spPr>
        <p:txBody>
          <a:bodyPr/>
          <a:lstStyle/>
          <a:p>
            <a:r>
              <a:rPr lang="en-US" dirty="0"/>
              <a:t>Some final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current prediction at a current station is just for that point.  It will </a:t>
            </a:r>
            <a:r>
              <a:rPr lang="en-US" sz="2400"/>
              <a:t>be slower </a:t>
            </a:r>
            <a:r>
              <a:rPr lang="en-US" sz="2400" dirty="0"/>
              <a:t>away from the channel center and may even be moving the other direction in a back eddy near one of the shores.</a:t>
            </a:r>
          </a:p>
          <a:p>
            <a:endParaRPr lang="en-US" sz="1000" dirty="0"/>
          </a:p>
          <a:p>
            <a:r>
              <a:rPr lang="en-US" sz="2400" dirty="0"/>
              <a:t>Current usually flows towards a point on both sides in both current cycles.</a:t>
            </a:r>
          </a:p>
          <a:p>
            <a:endParaRPr lang="en-US" sz="1000" dirty="0"/>
          </a:p>
          <a:p>
            <a:r>
              <a:rPr lang="en-US" sz="2400" dirty="0"/>
              <a:t>Current circulates around number of islands in South Sound.</a:t>
            </a:r>
          </a:p>
          <a:p>
            <a:endParaRPr lang="en-US" sz="1000" dirty="0"/>
          </a:p>
          <a:p>
            <a:r>
              <a:rPr lang="en-US" sz="2400" dirty="0"/>
              <a:t>Picking Passage currents run the opposite direction you would expect – ebb north.</a:t>
            </a:r>
          </a:p>
          <a:p>
            <a:endParaRPr lang="en-US" sz="1000" dirty="0"/>
          </a:p>
          <a:p>
            <a:r>
              <a:rPr lang="en-US" sz="2400" dirty="0"/>
              <a:t>Current assisted trips can be fun – “Shelton Shuttle”</a:t>
            </a:r>
          </a:p>
        </p:txBody>
      </p:sp>
    </p:spTree>
    <p:extLst>
      <p:ext uri="{BB962C8B-B14F-4D97-AF65-F5344CB8AC3E}">
        <p14:creationId xmlns:p14="http://schemas.microsoft.com/office/powerpoint/2010/main" val="925057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</a:schemeClr>
            </a:gs>
            <a:gs pos="17000">
              <a:schemeClr val="accent1">
                <a:lumMod val="45000"/>
                <a:lumOff val="55000"/>
              </a:schemeClr>
            </a:gs>
            <a:gs pos="25000">
              <a:schemeClr val="accent1">
                <a:lumMod val="24000"/>
                <a:lumOff val="76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ln>
                  <a:gradFill>
                    <a:gsLst>
                      <a:gs pos="0">
                        <a:schemeClr val="bg2">
                          <a:lumMod val="5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Equipment for Sea Kayaking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06296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79EB60CE-0B6E-16C5-A2BF-3423D624EB8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5625" y="228600"/>
            <a:ext cx="8540750" cy="61722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2D85FC-A348-55E1-7D12-79BAFEB1A74A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3191608" y="16849"/>
            <a:ext cx="5884183" cy="6808611"/>
          </a:xfrm>
        </p:spPr>
      </p:pic>
    </p:spTree>
    <p:extLst>
      <p:ext uri="{BB962C8B-B14F-4D97-AF65-F5344CB8AC3E}">
        <p14:creationId xmlns:p14="http://schemas.microsoft.com/office/powerpoint/2010/main" val="54767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AB4A1D-73B4-2F1F-5384-402D6653D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 Paddles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1316D-3020-17FD-5782-ECF2234D7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need to successfully complete at least one paddle with the Mountaineers of at least 7 nautical miles</a:t>
            </a:r>
          </a:p>
          <a:p>
            <a:r>
              <a:rPr lang="en-US" dirty="0"/>
              <a:t>A list of these paddles will be available by next Wednesday and will be updated regularly</a:t>
            </a:r>
          </a:p>
          <a:p>
            <a:r>
              <a:rPr lang="en-US" dirty="0"/>
              <a:t>Please schedule your experience paddle so you can graduate and be able to paddle with the club.</a:t>
            </a:r>
          </a:p>
        </p:txBody>
      </p:sp>
    </p:spTree>
    <p:extLst>
      <p:ext uri="{BB962C8B-B14F-4D97-AF65-F5344CB8AC3E}">
        <p14:creationId xmlns:p14="http://schemas.microsoft.com/office/powerpoint/2010/main" val="657131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>
            <a:extLst>
              <a:ext uri="{FF2B5EF4-FFF2-40B4-BE49-F238E27FC236}">
                <a16:creationId xmlns:a16="http://schemas.microsoft.com/office/drawing/2014/main" id="{2C05AA7C-C684-D2A5-8AC5-AA1D4FFD40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00225" y="228601"/>
            <a:ext cx="8510588" cy="993775"/>
          </a:xfrm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Paddle Float Rescue</a:t>
            </a:r>
            <a:endParaRPr dirty="0"/>
          </a:p>
        </p:txBody>
      </p:sp>
      <p:sp>
        <p:nvSpPr>
          <p:cNvPr id="109" name="Shape 109">
            <a:extLst>
              <a:ext uri="{FF2B5EF4-FFF2-40B4-BE49-F238E27FC236}">
                <a16:creationId xmlns:a16="http://schemas.microsoft.com/office/drawing/2014/main" id="{9D8AAB74-5221-C56A-15BD-B20094EE6E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00226" y="1295400"/>
            <a:ext cx="8613775" cy="5486400"/>
          </a:xfrm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257175" indent="-257175">
              <a:spcBef>
                <a:spcPts val="0"/>
              </a:spcBef>
              <a:spcAft>
                <a:spcPts val="0"/>
              </a:spcAft>
              <a:buSzPts val="3200"/>
              <a:buFont typeface="Noto Sans Symbols"/>
              <a:buChar char="▪"/>
              <a:defRPr/>
            </a:pPr>
            <a:r>
              <a:rPr lang="en-US" sz="2800" dirty="0"/>
              <a:t>Maintain contact with boat and paddle</a:t>
            </a:r>
            <a:endParaRPr sz="2800" dirty="0"/>
          </a:p>
          <a:p>
            <a:pPr marL="257175" indent="-257175">
              <a:spcBef>
                <a:spcPts val="0"/>
              </a:spcBef>
              <a:spcAft>
                <a:spcPts val="0"/>
              </a:spcAft>
              <a:buSzPts val="3200"/>
              <a:buFont typeface="Noto Sans Symbols"/>
              <a:buChar char="▪"/>
              <a:defRPr/>
            </a:pPr>
            <a:r>
              <a:rPr lang="en-US" sz="2800" dirty="0"/>
              <a:t>Turn kayak up-right</a:t>
            </a:r>
            <a:endParaRPr sz="2800" dirty="0"/>
          </a:p>
          <a:p>
            <a:pPr marL="257175" indent="-257175">
              <a:spcBef>
                <a:spcPts val="0"/>
              </a:spcBef>
              <a:spcAft>
                <a:spcPts val="0"/>
              </a:spcAft>
              <a:buSzPts val="3200"/>
              <a:buFont typeface="Noto Sans Symbols"/>
              <a:buChar char="▪"/>
              <a:defRPr/>
            </a:pPr>
            <a:r>
              <a:rPr lang="en-US" sz="2800" dirty="0"/>
              <a:t>Place float on paddle, then inflate</a:t>
            </a:r>
            <a:endParaRPr sz="2800" dirty="0"/>
          </a:p>
          <a:p>
            <a:pPr marL="257175" indent="-257175">
              <a:spcBef>
                <a:spcPts val="0"/>
              </a:spcBef>
              <a:spcAft>
                <a:spcPts val="0"/>
              </a:spcAft>
              <a:buSzPts val="3200"/>
              <a:buFont typeface="Noto Sans Symbols"/>
              <a:buChar char="▪"/>
              <a:defRPr/>
            </a:pPr>
            <a:r>
              <a:rPr lang="en-US" sz="2800" dirty="0"/>
              <a:t>Place paddle on kayak </a:t>
            </a:r>
            <a:endParaRPr sz="2800" dirty="0"/>
          </a:p>
          <a:p>
            <a:pPr marL="257175" indent="-257175">
              <a:spcBef>
                <a:spcPts val="0"/>
              </a:spcBef>
              <a:spcAft>
                <a:spcPts val="0"/>
              </a:spcAft>
              <a:buSzPts val="3200"/>
              <a:buFont typeface="Noto Sans Symbols"/>
              <a:buChar char="▪"/>
              <a:defRPr/>
            </a:pPr>
            <a:r>
              <a:rPr lang="en-US" sz="2800" dirty="0"/>
              <a:t>Get horizontal in water, stay low, and slide onto back deck</a:t>
            </a:r>
            <a:endParaRPr sz="2800" dirty="0"/>
          </a:p>
          <a:p>
            <a:pPr marL="257175" indent="-257175">
              <a:spcBef>
                <a:spcPts val="0"/>
              </a:spcBef>
              <a:spcAft>
                <a:spcPts val="0"/>
              </a:spcAft>
              <a:buSzPts val="3200"/>
              <a:buFont typeface="Noto Sans Symbols"/>
              <a:buChar char="▪"/>
              <a:defRPr/>
            </a:pPr>
            <a:r>
              <a:rPr lang="en-US" sz="2800" dirty="0"/>
              <a:t>Keep pressure on paddle float for balance</a:t>
            </a:r>
            <a:endParaRPr sz="2800" dirty="0"/>
          </a:p>
          <a:p>
            <a:pPr marL="257175" indent="-257175">
              <a:spcBef>
                <a:spcPts val="0"/>
              </a:spcBef>
              <a:spcAft>
                <a:spcPts val="0"/>
              </a:spcAft>
              <a:buSzPts val="3200"/>
              <a:buFont typeface="Noto Sans Symbols"/>
              <a:buChar char="▪"/>
              <a:defRPr/>
            </a:pPr>
            <a:r>
              <a:rPr lang="en-US" sz="2800" dirty="0"/>
              <a:t>Stay low, enter the cockpit, and always face the paddle float</a:t>
            </a:r>
            <a:endParaRPr sz="2800" dirty="0"/>
          </a:p>
          <a:p>
            <a:pPr marL="257175" indent="-257175">
              <a:spcBef>
                <a:spcPts val="480"/>
              </a:spcBef>
              <a:spcAft>
                <a:spcPts val="0"/>
              </a:spcAft>
              <a:buSzPts val="3200"/>
              <a:buFont typeface="Noto Sans Symbols"/>
              <a:buChar char="▪"/>
              <a:defRPr/>
            </a:pPr>
            <a:r>
              <a:rPr lang="en-US" sz="2800" dirty="0"/>
              <a:t>Leave the paddle float in place until all water evacuated, spray skirt is attached and boat is stable</a:t>
            </a:r>
            <a:endParaRPr sz="2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>
            <a:extLst>
              <a:ext uri="{FF2B5EF4-FFF2-40B4-BE49-F238E27FC236}">
                <a16:creationId xmlns:a16="http://schemas.microsoft.com/office/drawing/2014/main" id="{34E9EFBC-0148-06C3-614D-B27C211E7C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8800" y="228601"/>
            <a:ext cx="8510588" cy="728663"/>
          </a:xfrm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Paddle Float Rescue</a:t>
            </a:r>
            <a:endParaRPr dirty="0"/>
          </a:p>
        </p:txBody>
      </p:sp>
      <p:pic>
        <p:nvPicPr>
          <p:cNvPr id="15363" name="Shape 116">
            <a:extLst>
              <a:ext uri="{FF2B5EF4-FFF2-40B4-BE49-F238E27FC236}">
                <a16:creationId xmlns:a16="http://schemas.microsoft.com/office/drawing/2014/main" id="{AB55C09D-334A-5943-EC07-774050DEBDC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952500"/>
            <a:ext cx="4724400" cy="567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84920CD-79B5-D271-6F1D-B908199711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b="7919"/>
          <a:stretch>
            <a:fillRect/>
          </a:stretch>
        </p:blipFill>
        <p:spPr>
          <a:xfrm>
            <a:off x="1905983" y="62044"/>
            <a:ext cx="8187586" cy="516876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4F5A60-0E03-C5C4-A47A-7240DA560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Flip boat</a:t>
            </a:r>
          </a:p>
        </p:txBody>
      </p:sp>
    </p:spTree>
    <p:extLst>
      <p:ext uri="{BB962C8B-B14F-4D97-AF65-F5344CB8AC3E}">
        <p14:creationId xmlns:p14="http://schemas.microsoft.com/office/powerpoint/2010/main" val="824510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4F5A60-0E03-C5C4-A47A-7240DA560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Retrieve paddle float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2209A44-2846-D698-25F4-6F3823A7CF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3" b="12523"/>
          <a:stretch>
            <a:fillRect/>
          </a:stretch>
        </p:blipFill>
        <p:spPr>
          <a:xfrm>
            <a:off x="1521070" y="124160"/>
            <a:ext cx="9032684" cy="5080885"/>
          </a:xfrm>
        </p:spPr>
      </p:pic>
    </p:spTree>
    <p:extLst>
      <p:ext uri="{BB962C8B-B14F-4D97-AF65-F5344CB8AC3E}">
        <p14:creationId xmlns:p14="http://schemas.microsoft.com/office/powerpoint/2010/main" val="13338414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4F5A60-0E03-C5C4-A47A-7240DA560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Install float onto paddle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F886040-9A1D-45B7-A5F1-159C35BDE4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b="12492"/>
          <a:stretch>
            <a:fillRect/>
          </a:stretch>
        </p:blipFill>
        <p:spPr>
          <a:xfrm>
            <a:off x="1706739" y="228600"/>
            <a:ext cx="8628185" cy="4853354"/>
          </a:xfrm>
        </p:spPr>
      </p:pic>
    </p:spTree>
    <p:extLst>
      <p:ext uri="{BB962C8B-B14F-4D97-AF65-F5344CB8AC3E}">
        <p14:creationId xmlns:p14="http://schemas.microsoft.com/office/powerpoint/2010/main" val="2199517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4F5A60-0E03-C5C4-A47A-7240DA560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Inflate float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531CFD2-E530-D8C6-5C37-925DBBB984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1644162" y="193400"/>
            <a:ext cx="8878331" cy="4994061"/>
          </a:xfrm>
        </p:spPr>
      </p:pic>
    </p:spTree>
    <p:extLst>
      <p:ext uri="{BB962C8B-B14F-4D97-AF65-F5344CB8AC3E}">
        <p14:creationId xmlns:p14="http://schemas.microsoft.com/office/powerpoint/2010/main" val="16994251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4F5A60-0E03-C5C4-A47A-7240DA560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Slide paddle under deck rigging behind cockpit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AE11560-234C-B832-7B43-2990BF3E5F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 b="14023"/>
          <a:stretch>
            <a:fillRect/>
          </a:stretch>
        </p:blipFill>
        <p:spPr>
          <a:xfrm>
            <a:off x="1301750" y="273050"/>
            <a:ext cx="9186863" cy="4957763"/>
          </a:xfrm>
        </p:spPr>
      </p:pic>
    </p:spTree>
    <p:extLst>
      <p:ext uri="{BB962C8B-B14F-4D97-AF65-F5344CB8AC3E}">
        <p14:creationId xmlns:p14="http://schemas.microsoft.com/office/powerpoint/2010/main" val="1860611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7674" y="37903"/>
            <a:ext cx="2600325" cy="50085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SEA KAYAKS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8085" y="778571"/>
            <a:ext cx="3949070" cy="454421"/>
          </a:xfrm>
        </p:spPr>
        <p:txBody>
          <a:bodyPr>
            <a:noAutofit/>
          </a:bodyPr>
          <a:lstStyle/>
          <a:p>
            <a:r>
              <a:rPr lang="en-US" sz="2800" dirty="0"/>
              <a:t>Defining Characteristics</a:t>
            </a:r>
          </a:p>
        </p:txBody>
      </p:sp>
      <p:sp>
        <p:nvSpPr>
          <p:cNvPr id="4" name="AutoShape 2" descr="Tsunami 140 With RUDDER | Wilderness Systems Kayaks | Australia | The  Undisputed Leader in Premium Kayaks"/>
          <p:cNvSpPr>
            <a:spLocks noChangeAspect="1" noChangeArrowheads="1"/>
          </p:cNvSpPr>
          <p:nvPr/>
        </p:nvSpPr>
        <p:spPr bwMode="auto">
          <a:xfrm>
            <a:off x="150545" y="-844252"/>
            <a:ext cx="245745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2" b="36323"/>
          <a:stretch/>
        </p:blipFill>
        <p:spPr>
          <a:xfrm>
            <a:off x="4774695" y="1426763"/>
            <a:ext cx="5813961" cy="1231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8"/>
          <a:stretch/>
        </p:blipFill>
        <p:spPr>
          <a:xfrm>
            <a:off x="4774695" y="551657"/>
            <a:ext cx="6193703" cy="849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3" b="53968"/>
          <a:stretch/>
        </p:blipFill>
        <p:spPr>
          <a:xfrm>
            <a:off x="4904299" y="3544942"/>
            <a:ext cx="6433111" cy="1090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1"/>
          <a:stretch/>
        </p:blipFill>
        <p:spPr>
          <a:xfrm>
            <a:off x="4437155" y="2706004"/>
            <a:ext cx="6440693" cy="7442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55556"/>
          <a:stretch/>
        </p:blipFill>
        <p:spPr>
          <a:xfrm>
            <a:off x="5180012" y="4531510"/>
            <a:ext cx="5881687" cy="1049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12" y="5770000"/>
            <a:ext cx="6586744" cy="543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2642" y="1506539"/>
            <a:ext cx="450799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►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Safe travel in open 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►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14 – 18’ length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►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Sit inside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►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Cockpit closed with spray skirt</a:t>
            </a:r>
          </a:p>
          <a:p>
            <a:pPr marL="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►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Sealed space in both ends for</a:t>
            </a:r>
          </a:p>
          <a:p>
            <a:pPr marL="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floatation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►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Hull shape for efficient cruising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and dependable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in wind and rough 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►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Able to be quickly recovered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from deep water capsize </a:t>
            </a:r>
          </a:p>
        </p:txBody>
      </p:sp>
    </p:spTree>
    <p:extLst>
      <p:ext uri="{BB962C8B-B14F-4D97-AF65-F5344CB8AC3E}">
        <p14:creationId xmlns:p14="http://schemas.microsoft.com/office/powerpoint/2010/main" val="1867224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4F5A60-0E03-C5C4-A47A-7240DA560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Position yourself behind paddle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287939B-B3E3-D595-04FB-B4D1970F01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5" b="13985"/>
          <a:stretch>
            <a:fillRect/>
          </a:stretch>
        </p:blipFill>
        <p:spPr>
          <a:xfrm>
            <a:off x="1301750" y="273050"/>
            <a:ext cx="9186863" cy="4957763"/>
          </a:xfrm>
        </p:spPr>
      </p:pic>
    </p:spTree>
    <p:extLst>
      <p:ext uri="{BB962C8B-B14F-4D97-AF65-F5344CB8AC3E}">
        <p14:creationId xmlns:p14="http://schemas.microsoft.com/office/powerpoint/2010/main" val="4090678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4F5A60-0E03-C5C4-A47A-7240DA560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Place outside foot over paddle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DAC709B-964F-AFAE-386B-8BED3135D2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5" b="13985"/>
          <a:stretch>
            <a:fillRect/>
          </a:stretch>
        </p:blipFill>
        <p:spPr>
          <a:xfrm>
            <a:off x="1301750" y="273050"/>
            <a:ext cx="9186863" cy="4957763"/>
          </a:xfrm>
        </p:spPr>
      </p:pic>
    </p:spTree>
    <p:extLst>
      <p:ext uri="{BB962C8B-B14F-4D97-AF65-F5344CB8AC3E}">
        <p14:creationId xmlns:p14="http://schemas.microsoft.com/office/powerpoint/2010/main" val="5672178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4F5A60-0E03-C5C4-A47A-7240DA560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Reach over boat and pull your chest onto back deck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D0CCCA2-5F0B-73CE-E8FE-4528A36486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 b="14023"/>
          <a:stretch>
            <a:fillRect/>
          </a:stretch>
        </p:blipFill>
        <p:spPr>
          <a:xfrm>
            <a:off x="1301750" y="273050"/>
            <a:ext cx="9186863" cy="4957763"/>
          </a:xfrm>
        </p:spPr>
      </p:pic>
    </p:spTree>
    <p:extLst>
      <p:ext uri="{BB962C8B-B14F-4D97-AF65-F5344CB8AC3E}">
        <p14:creationId xmlns:p14="http://schemas.microsoft.com/office/powerpoint/2010/main" val="7868453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4F5A60-0E03-C5C4-A47A-7240DA560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9717" y="5643418"/>
            <a:ext cx="7315200" cy="528782"/>
          </a:xfrm>
        </p:spPr>
        <p:txBody>
          <a:bodyPr/>
          <a:lstStyle/>
          <a:p>
            <a:r>
              <a:rPr lang="en-US" dirty="0"/>
              <a:t>Move other foot onto paddle and swing foot into cockpit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40E9EB2-1CE1-78B0-E55D-34C6F7735C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" b="2827"/>
          <a:stretch>
            <a:fillRect/>
          </a:stretch>
        </p:blipFill>
        <p:spPr>
          <a:xfrm>
            <a:off x="2301081" y="143741"/>
            <a:ext cx="7589838" cy="5370513"/>
          </a:xfrm>
        </p:spPr>
      </p:pic>
    </p:spTree>
    <p:extLst>
      <p:ext uri="{BB962C8B-B14F-4D97-AF65-F5344CB8AC3E}">
        <p14:creationId xmlns:p14="http://schemas.microsoft.com/office/powerpoint/2010/main" val="28197003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4F5A60-0E03-C5C4-A47A-7240DA560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Place hand (weight) on paddle and swing other leg into cockpit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9345A42-5CC8-1B4E-3975-49A8A04E69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5" b="13985"/>
          <a:stretch>
            <a:fillRect/>
          </a:stretch>
        </p:blipFill>
        <p:spPr>
          <a:xfrm>
            <a:off x="1301750" y="273050"/>
            <a:ext cx="9186863" cy="4957763"/>
          </a:xfrm>
        </p:spPr>
      </p:pic>
    </p:spTree>
    <p:extLst>
      <p:ext uri="{BB962C8B-B14F-4D97-AF65-F5344CB8AC3E}">
        <p14:creationId xmlns:p14="http://schemas.microsoft.com/office/powerpoint/2010/main" val="29802052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4F5A60-0E03-C5C4-A47A-7240DA560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Rotate into cockpit, maintaining hand and eyes on paddle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48971B7-107F-07EE-D868-2C48A03B10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5" b="13985"/>
          <a:stretch>
            <a:fillRect/>
          </a:stretch>
        </p:blipFill>
        <p:spPr>
          <a:xfrm>
            <a:off x="1301750" y="273050"/>
            <a:ext cx="9186863" cy="4957763"/>
          </a:xfrm>
        </p:spPr>
      </p:pic>
    </p:spTree>
    <p:extLst>
      <p:ext uri="{BB962C8B-B14F-4D97-AF65-F5344CB8AC3E}">
        <p14:creationId xmlns:p14="http://schemas.microsoft.com/office/powerpoint/2010/main" val="42002194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4F5A60-0E03-C5C4-A47A-7240DA560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Switch hands on paddle and maintain weight on paddle float while getting into seat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C4BC7CD-245C-F5A7-8A9C-5F17DA7DF5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 b="14023"/>
          <a:stretch>
            <a:fillRect/>
          </a:stretch>
        </p:blipFill>
        <p:spPr>
          <a:xfrm>
            <a:off x="1301750" y="273050"/>
            <a:ext cx="9186863" cy="4957763"/>
          </a:xfrm>
        </p:spPr>
      </p:pic>
    </p:spTree>
    <p:extLst>
      <p:ext uri="{BB962C8B-B14F-4D97-AF65-F5344CB8AC3E}">
        <p14:creationId xmlns:p14="http://schemas.microsoft.com/office/powerpoint/2010/main" val="299626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4F5A60-0E03-C5C4-A47A-7240DA560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Maintain weight on paddle until situated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047B599-E35E-2C01-F6E0-2EE45E5B62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3" b="14023"/>
          <a:stretch>
            <a:fillRect/>
          </a:stretch>
        </p:blipFill>
        <p:spPr>
          <a:xfrm>
            <a:off x="1301750" y="273050"/>
            <a:ext cx="9186863" cy="4957763"/>
          </a:xfrm>
        </p:spPr>
      </p:pic>
    </p:spTree>
    <p:extLst>
      <p:ext uri="{BB962C8B-B14F-4D97-AF65-F5344CB8AC3E}">
        <p14:creationId xmlns:p14="http://schemas.microsoft.com/office/powerpoint/2010/main" val="143505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4F5A60-0E03-C5C4-A47A-7240DA560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Keep paddle float deployed while pumping out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D109269-025F-9E17-D0C3-F47446F338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5" b="13985"/>
          <a:stretch>
            <a:fillRect/>
          </a:stretch>
        </p:blipFill>
        <p:spPr>
          <a:xfrm>
            <a:off x="1301750" y="273050"/>
            <a:ext cx="9186863" cy="4957763"/>
          </a:xfrm>
        </p:spPr>
      </p:pic>
    </p:spTree>
    <p:extLst>
      <p:ext uri="{BB962C8B-B14F-4D97-AF65-F5344CB8AC3E}">
        <p14:creationId xmlns:p14="http://schemas.microsoft.com/office/powerpoint/2010/main" val="32754924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EA91B-E142-4E73-0870-3B8D393F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Assisted Rescue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A7E2-87C5-FCCF-8142-F4F589604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Immediately get hold of capsized boat</a:t>
            </a:r>
          </a:p>
          <a:p>
            <a:pPr>
              <a:defRPr/>
            </a:pPr>
            <a:r>
              <a:rPr lang="en-US" dirty="0"/>
              <a:t>Ask if swimmer is ok while getting control of capsized boat</a:t>
            </a:r>
          </a:p>
          <a:p>
            <a:pPr>
              <a:defRPr/>
            </a:pPr>
            <a:r>
              <a:rPr lang="en-US" dirty="0"/>
              <a:t>Have swimmer help to roll boat upright and then move to hold onto your boat</a:t>
            </a:r>
          </a:p>
          <a:p>
            <a:pPr>
              <a:defRPr/>
            </a:pPr>
            <a:r>
              <a:rPr lang="en-US" dirty="0"/>
              <a:t>Position empty boat alongside with bow in opposite direction as yours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7674" y="37903"/>
            <a:ext cx="2600325" cy="50085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SEA KAYAKS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8085" y="778571"/>
            <a:ext cx="3949070" cy="454421"/>
          </a:xfrm>
        </p:spPr>
        <p:txBody>
          <a:bodyPr>
            <a:noAutofit/>
          </a:bodyPr>
          <a:lstStyle/>
          <a:p>
            <a:r>
              <a:rPr lang="en-US" sz="2800" dirty="0"/>
              <a:t>Materials</a:t>
            </a:r>
          </a:p>
        </p:txBody>
      </p:sp>
      <p:sp>
        <p:nvSpPr>
          <p:cNvPr id="4" name="AutoShape 2" descr="Tsunami 140 With RUDDER | Wilderness Systems Kayaks | Australia | The  Undisputed Leader in Premium Kayaks"/>
          <p:cNvSpPr>
            <a:spLocks noChangeAspect="1" noChangeArrowheads="1"/>
          </p:cNvSpPr>
          <p:nvPr/>
        </p:nvSpPr>
        <p:spPr bwMode="auto">
          <a:xfrm>
            <a:off x="150545" y="-844252"/>
            <a:ext cx="245745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8" b="41524"/>
          <a:stretch/>
        </p:blipFill>
        <p:spPr>
          <a:xfrm>
            <a:off x="5088060" y="2793999"/>
            <a:ext cx="5813961" cy="800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8"/>
          <a:stretch/>
        </p:blipFill>
        <p:spPr>
          <a:xfrm>
            <a:off x="5021685" y="959265"/>
            <a:ext cx="6193703" cy="849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53968"/>
          <a:stretch/>
        </p:blipFill>
        <p:spPr>
          <a:xfrm>
            <a:off x="4984493" y="1807198"/>
            <a:ext cx="6433111" cy="843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1"/>
          <a:stretch/>
        </p:blipFill>
        <p:spPr>
          <a:xfrm>
            <a:off x="4774693" y="3660458"/>
            <a:ext cx="6440693" cy="7442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55556"/>
          <a:stretch/>
        </p:blipFill>
        <p:spPr>
          <a:xfrm>
            <a:off x="5180012" y="4531510"/>
            <a:ext cx="5881687" cy="1049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493" y="5854188"/>
            <a:ext cx="6586744" cy="6496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2642" y="1506539"/>
            <a:ext cx="450799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Composite – fiberglass, Kevlar,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carbon fiber with polyester 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epoxy resin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►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Plastic – polyethylene or rigid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thermoformed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►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Fabric over rigid frame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►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Wood with fiberglass/epoxy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finish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0545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BF6AC-6CEC-4F66-AA19-508B4BF08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Empty water from capsized boat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74A97FE0-5C34-E827-64CC-51A5A85857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1800" y="1676401"/>
            <a:ext cx="8737600" cy="4397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70874-3036-B8BA-F85F-FC9FAA1E1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2A9A5-E95F-D310-5AD0-15A542034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B52AF610-18F3-6E5B-CCE8-730F9AB81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470026"/>
            <a:ext cx="8736012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E40C8-6B80-F312-A7F7-3A01E52D0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F9BB95EF-F23F-248C-5900-68C5557D68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600200"/>
            <a:ext cx="8686800" cy="419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E7C33-6CA2-3A64-C8AA-FFA078B65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5F1F1331-386A-79EA-459E-9B34D863DE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1" y="1600200"/>
            <a:ext cx="8609013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D03F4-9F9C-CE73-7E0E-BB7B70F0C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0DBFDB49-B25B-E38C-4CC4-44977D185C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7214" y="1447801"/>
            <a:ext cx="8535987" cy="4879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B182-F3D5-14D8-B7AE-6DE97C15F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/>
              <a:t>Position empty boat alongside with bow in opposite direction as yours</a:t>
            </a: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AC0F32E7-54F5-53A4-88ED-FC512F4AF4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1813" y="2133601"/>
            <a:ext cx="8623300" cy="3063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F6B7F-BD7A-3292-D13E-8F135FFA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B953A571-FF5B-61E0-F39E-C1B1700F96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758951"/>
            <a:ext cx="8534400" cy="3743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E8DB4-2AEE-1684-401A-24713889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3E68C422-80BC-AF6B-6B9A-E3A8A80DE7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1650" y="1905001"/>
            <a:ext cx="8591550" cy="345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3B79E-0996-B5E2-A217-3B4A7BBB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7B23A1D8-4A03-F38A-E3C9-896BFC8C4B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6901" y="2133600"/>
            <a:ext cx="8520113" cy="307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BAD7F-26FC-6795-0082-A57E0A5E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08306308-DAD1-D3B0-10BD-59B62E6AE7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0850" y="1765300"/>
            <a:ext cx="8718550" cy="3646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2188" y="89198"/>
            <a:ext cx="3451226" cy="50085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NOT SEA KAYAKS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8085" y="778571"/>
            <a:ext cx="3949070" cy="454421"/>
          </a:xfrm>
        </p:spPr>
        <p:txBody>
          <a:bodyPr>
            <a:noAutofit/>
          </a:bodyPr>
          <a:lstStyle/>
          <a:p>
            <a:r>
              <a:rPr lang="en-US" sz="2800" dirty="0"/>
              <a:t>  </a:t>
            </a:r>
          </a:p>
        </p:txBody>
      </p:sp>
      <p:sp>
        <p:nvSpPr>
          <p:cNvPr id="4" name="AutoShape 2" descr="Tsunami 140 With RUDDER | Wilderness Systems Kayaks | Australia | The  Undisputed Leader in Premium Kayaks"/>
          <p:cNvSpPr>
            <a:spLocks noChangeAspect="1" noChangeArrowheads="1"/>
          </p:cNvSpPr>
          <p:nvPr/>
        </p:nvSpPr>
        <p:spPr bwMode="auto">
          <a:xfrm>
            <a:off x="150545" y="-844252"/>
            <a:ext cx="245745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9720" y="1472803"/>
            <a:ext cx="4507995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Recreational kayaks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Sit on top kayaks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Whitewater kayaks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Surf skis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3" b="30556"/>
          <a:stretch/>
        </p:blipFill>
        <p:spPr>
          <a:xfrm>
            <a:off x="6464475" y="1191138"/>
            <a:ext cx="3517900" cy="14462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31969" r="-1198" b="32292"/>
          <a:stretch/>
        </p:blipFill>
        <p:spPr>
          <a:xfrm>
            <a:off x="7444137" y="3648131"/>
            <a:ext cx="3376263" cy="1206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55" y="2355720"/>
            <a:ext cx="2335213" cy="19191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5" b="23706"/>
          <a:stretch/>
        </p:blipFill>
        <p:spPr>
          <a:xfrm>
            <a:off x="4725497" y="4854746"/>
            <a:ext cx="6558704" cy="17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21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BF624-F02B-38C3-CB15-3C3FA513C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EA8452B4-7FFE-17F8-0D7D-6F3E17143B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1338" y="1871664"/>
            <a:ext cx="8551862" cy="350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B50C-AB06-8192-F506-B5B8FE6F6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Complete Rescue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C52AF-96D4-B9DC-EB6B-FE675B1B4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Maintain positive control of boat while swimmer gets spray skirt attached.</a:t>
            </a:r>
          </a:p>
          <a:p>
            <a:pPr>
              <a:defRPr/>
            </a:pPr>
            <a:r>
              <a:rPr lang="en-US" dirty="0"/>
              <a:t>Make sure rescued person is ok and ready to resume paddling before releasing control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C11198CB-FEBA-554A-0F6D-AA2867E5AA7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Saturday afternoon agenda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A6789CF8-4A3F-C82B-6796-FFEAF3E8601A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1825625" y="1295401"/>
            <a:ext cx="8540750" cy="44227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Meet at 1:00pm to stage boats and gear</a:t>
            </a:r>
          </a:p>
          <a:p>
            <a:pPr eaLnBrk="1" hangingPunct="1">
              <a:defRPr/>
            </a:pPr>
            <a:r>
              <a:rPr lang="en-US" sz="2800" dirty="0"/>
              <a:t>1:30pm Enter pool and swim test</a:t>
            </a:r>
          </a:p>
          <a:p>
            <a:pPr eaLnBrk="1" hangingPunct="1">
              <a:defRPr/>
            </a:pPr>
            <a:r>
              <a:rPr lang="en-US" sz="2800" dirty="0"/>
              <a:t>Boat fitting</a:t>
            </a:r>
          </a:p>
          <a:p>
            <a:pPr eaLnBrk="1" hangingPunct="1">
              <a:defRPr/>
            </a:pPr>
            <a:r>
              <a:rPr lang="en-US" sz="2800" dirty="0"/>
              <a:t>Boat entry &amp; exit</a:t>
            </a:r>
          </a:p>
          <a:p>
            <a:pPr eaLnBrk="1" hangingPunct="1">
              <a:defRPr/>
            </a:pPr>
            <a:r>
              <a:rPr lang="en-US" sz="2800" dirty="0"/>
              <a:t>Wet exit practice</a:t>
            </a:r>
          </a:p>
          <a:p>
            <a:pPr eaLnBrk="1" hangingPunct="1">
              <a:defRPr/>
            </a:pPr>
            <a:r>
              <a:rPr lang="en-US" sz="2800" dirty="0"/>
              <a:t>Paddle float self rescue</a:t>
            </a:r>
          </a:p>
          <a:p>
            <a:pPr eaLnBrk="1" hangingPunct="1">
              <a:defRPr/>
            </a:pPr>
            <a:r>
              <a:rPr lang="en-US" sz="2800" dirty="0"/>
              <a:t>Assisted rescue practice</a:t>
            </a:r>
          </a:p>
          <a:p>
            <a:pPr eaLnBrk="1" hangingPunct="1">
              <a:defRPr/>
            </a:pPr>
            <a:r>
              <a:rPr lang="en-US" sz="2800" dirty="0"/>
              <a:t>Wrap up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E8893-1CDF-5070-C22C-2BF9F2D6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What to bring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CCC90-16F3-14A5-E1EE-CBD4B559F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Bathing suit, rash guard shirt, wetsuit</a:t>
            </a:r>
          </a:p>
          <a:p>
            <a:pPr>
              <a:defRPr/>
            </a:pPr>
            <a:r>
              <a:rPr lang="en-US" dirty="0"/>
              <a:t>Water shoes</a:t>
            </a:r>
          </a:p>
          <a:p>
            <a:pPr>
              <a:defRPr/>
            </a:pPr>
            <a:r>
              <a:rPr lang="en-US" dirty="0"/>
              <a:t>Towel</a:t>
            </a:r>
          </a:p>
          <a:p>
            <a:pPr>
              <a:defRPr/>
            </a:pPr>
            <a:r>
              <a:rPr lang="en-US" dirty="0"/>
              <a:t>Dry clothes to change back into after session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CFA700-5DCF-4C34-8A0D-35820CD2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Discover Pass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63379-8E95-47C7-B545-5B6AB9CB3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7588" name="Picture 5">
            <a:extLst>
              <a:ext uri="{FF2B5EF4-FFF2-40B4-BE49-F238E27FC236}">
                <a16:creationId xmlns:a16="http://schemas.microsoft.com/office/drawing/2014/main" id="{0060ECE1-6127-C4A0-A9EE-5819C963E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4" y="1524001"/>
            <a:ext cx="8639175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234" t="16818" r="3042" b="9863"/>
          <a:stretch/>
        </p:blipFill>
        <p:spPr>
          <a:xfrm>
            <a:off x="266700" y="304800"/>
            <a:ext cx="5579224" cy="641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9600" y="120134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PARTS OF A KAYAK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6500" y="215900"/>
            <a:ext cx="5359400" cy="712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Plus: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Size:  Length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Waterline length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Beam (width)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Shape:    Chine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      Hard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      Soft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     Rocker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More Parts: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Keel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Rudder or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Skeg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Thighbrace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Backrest – back band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B2CBB-A1D6-4694-AA9E-A6D2FCEDA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56726" y="2311695"/>
            <a:ext cx="6635939" cy="22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93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0869" y="416781"/>
            <a:ext cx="435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ROCKER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/>
          <a:stretch/>
        </p:blipFill>
        <p:spPr>
          <a:xfrm>
            <a:off x="3355541" y="4831043"/>
            <a:ext cx="5957664" cy="1124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27146" r="4464" b="48854"/>
          <a:stretch/>
        </p:blipFill>
        <p:spPr>
          <a:xfrm>
            <a:off x="773669" y="1450427"/>
            <a:ext cx="10963753" cy="1191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70"/>
          <a:stretch/>
        </p:blipFill>
        <p:spPr>
          <a:xfrm>
            <a:off x="1204513" y="3153104"/>
            <a:ext cx="10127324" cy="103265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73669" y="2452735"/>
            <a:ext cx="11035277" cy="225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59800" y="2626154"/>
            <a:ext cx="10949146" cy="157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82414" y="6180083"/>
            <a:ext cx="220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77479" y="3911387"/>
            <a:ext cx="9862880" cy="2999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29879" y="5545638"/>
            <a:ext cx="9862880" cy="157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77479" y="4168627"/>
            <a:ext cx="9775194" cy="16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677479" y="5854044"/>
            <a:ext cx="9862880" cy="157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wn Arrow 27"/>
          <p:cNvSpPr/>
          <p:nvPr/>
        </p:nvSpPr>
        <p:spPr>
          <a:xfrm>
            <a:off x="2297498" y="5320963"/>
            <a:ext cx="142811" cy="20919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2297497" y="5850835"/>
            <a:ext cx="142811" cy="209196"/>
          </a:xfrm>
          <a:prstGeom prst="downArrow">
            <a:avLst/>
          </a:prstGeom>
          <a:solidFill>
            <a:schemeClr val="tx1"/>
          </a:solidFill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1807769" y="4163920"/>
            <a:ext cx="142811" cy="209196"/>
          </a:xfrm>
          <a:prstGeom prst="downArrow">
            <a:avLst/>
          </a:prstGeom>
          <a:solidFill>
            <a:schemeClr val="tx1"/>
          </a:solidFill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859800" y="2641920"/>
            <a:ext cx="142811" cy="209196"/>
          </a:xfrm>
          <a:prstGeom prst="downArrow">
            <a:avLst/>
          </a:prstGeom>
          <a:solidFill>
            <a:schemeClr val="tx1"/>
          </a:solidFill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1758473" y="3724027"/>
            <a:ext cx="142811" cy="20919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858622" y="2197276"/>
            <a:ext cx="142811" cy="20919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50580" y="1181460"/>
            <a:ext cx="2747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Log vs. banana 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06575" y="469707"/>
            <a:ext cx="4198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Shape makes a difference</a:t>
            </a:r>
          </a:p>
        </p:txBody>
      </p:sp>
    </p:spTree>
    <p:extLst>
      <p:ext uri="{BB962C8B-B14F-4D97-AF65-F5344CB8AC3E}">
        <p14:creationId xmlns:p14="http://schemas.microsoft.com/office/powerpoint/2010/main" val="1421031000"/>
      </p:ext>
    </p:extLst>
  </p:cSld>
  <p:clrMapOvr>
    <a:masterClrMapping/>
  </p:clrMapOvr>
</p:sld>
</file>

<file path=ppt/theme/theme1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1861</Words>
  <Application>Microsoft Office PowerPoint</Application>
  <PresentationFormat>Widescreen</PresentationFormat>
  <Paragraphs>391</Paragraphs>
  <Slides>74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74</vt:i4>
      </vt:variant>
    </vt:vector>
  </HeadingPairs>
  <TitlesOfParts>
    <vt:vector size="85" baseType="lpstr">
      <vt:lpstr>Arial</vt:lpstr>
      <vt:lpstr>Arial Black</vt:lpstr>
      <vt:lpstr>Calibri</vt:lpstr>
      <vt:lpstr>Calibri Light</vt:lpstr>
      <vt:lpstr>Noto Sans Symbols</vt:lpstr>
      <vt:lpstr>Verdana</vt:lpstr>
      <vt:lpstr>Wingdings</vt:lpstr>
      <vt:lpstr>Clouds</vt:lpstr>
      <vt:lpstr>Office Theme</vt:lpstr>
      <vt:lpstr>1_Clouds</vt:lpstr>
      <vt:lpstr>2_Clouds</vt:lpstr>
      <vt:lpstr>PowerPoint Presentation</vt:lpstr>
      <vt:lpstr>Experience Sea Kayaking</vt:lpstr>
      <vt:lpstr>Course Agenda</vt:lpstr>
      <vt:lpstr>Equipment for Sea Kayaking</vt:lpstr>
      <vt:lpstr>SEA KAYAKS</vt:lpstr>
      <vt:lpstr>SEA KAYAKS</vt:lpstr>
      <vt:lpstr>NOT SEA KAYAKS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Safety</vt:lpstr>
      <vt:lpstr>Paddling in Cold Water</vt:lpstr>
      <vt:lpstr>Paddling in Cold Water</vt:lpstr>
      <vt:lpstr>Paddling in Cold Water</vt:lpstr>
      <vt:lpstr>Intro to Charts</vt:lpstr>
      <vt:lpstr>PowerPoint Presentation</vt:lpstr>
      <vt:lpstr>Intro to the Compass</vt:lpstr>
      <vt:lpstr>Weather</vt:lpstr>
      <vt:lpstr>Tides &amp; Currents (and why you should care)</vt:lpstr>
      <vt:lpstr> Tide Height</vt:lpstr>
      <vt:lpstr> Current Speed and Direction</vt:lpstr>
      <vt:lpstr>First some basics</vt:lpstr>
      <vt:lpstr> </vt:lpstr>
      <vt:lpstr>Where does all that water come from?</vt:lpstr>
      <vt:lpstr>How do we know what’s going to happen?</vt:lpstr>
      <vt:lpstr>DeepZoom.com</vt:lpstr>
      <vt:lpstr>Tidal Terminology</vt:lpstr>
      <vt:lpstr>Current Terminology</vt:lpstr>
      <vt:lpstr>Pick a time and place - tides</vt:lpstr>
      <vt:lpstr>Pick a time and place – current</vt:lpstr>
      <vt:lpstr>What this all means to you.</vt:lpstr>
      <vt:lpstr>Some final tips</vt:lpstr>
      <vt:lpstr>PowerPoint Presentation</vt:lpstr>
      <vt:lpstr>PowerPoint Presentation</vt:lpstr>
      <vt:lpstr>Experience Paddles</vt:lpstr>
      <vt:lpstr>Paddle Float Rescue</vt:lpstr>
      <vt:lpstr>Paddle Float Rescue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Assisted Rescue</vt:lpstr>
      <vt:lpstr>Empty water from capsized boat</vt:lpstr>
      <vt:lpstr>PowerPoint Presentation</vt:lpstr>
      <vt:lpstr>PowerPoint Presentation</vt:lpstr>
      <vt:lpstr>PowerPoint Presentation</vt:lpstr>
      <vt:lpstr>PowerPoint Presentation</vt:lpstr>
      <vt:lpstr>Position empty boat alongside with bow in opposite direction as yours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Rescue</vt:lpstr>
      <vt:lpstr>Saturday afternoon agenda</vt:lpstr>
      <vt:lpstr>What to bring</vt:lpstr>
      <vt:lpstr>Discover Pass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Greenough</dc:creator>
  <cp:lastModifiedBy>William Greenough</cp:lastModifiedBy>
  <cp:revision>18</cp:revision>
  <dcterms:created xsi:type="dcterms:W3CDTF">2022-05-12T23:26:59Z</dcterms:created>
  <dcterms:modified xsi:type="dcterms:W3CDTF">2024-04-22T20:35:13Z</dcterms:modified>
</cp:coreProperties>
</file>